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1" r:id="rId7"/>
    <p:sldId id="261" r:id="rId8"/>
    <p:sldId id="262" r:id="rId9"/>
    <p:sldId id="264" r:id="rId10"/>
    <p:sldId id="282" r:id="rId11"/>
    <p:sldId id="276" r:id="rId12"/>
    <p:sldId id="265" r:id="rId13"/>
    <p:sldId id="277" r:id="rId14"/>
    <p:sldId id="278" r:id="rId15"/>
    <p:sldId id="279" r:id="rId16"/>
    <p:sldId id="280" r:id="rId17"/>
    <p:sldId id="266" r:id="rId18"/>
    <p:sldId id="267" r:id="rId19"/>
    <p:sldId id="269" r:id="rId20"/>
    <p:sldId id="270" r:id="rId21"/>
    <p:sldId id="273" r:id="rId22"/>
    <p:sldId id="272" r:id="rId23"/>
    <p:sldId id="283" r:id="rId24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25E5076-3810-47DD-B79F-674D7AD40C01}" styleName="Dark Style 1 –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–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69"/>
  </p:normalViewPr>
  <p:slideViewPr>
    <p:cSldViewPr snapToGrid="0" snapToObjects="1">
      <p:cViewPr>
        <p:scale>
          <a:sx n="75" d="100"/>
          <a:sy n="75" d="100"/>
        </p:scale>
        <p:origin x="856" y="10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loppydev/traffic-project/london_simulation/comprehensive_analysis/EXTENSIVE_ASTAR_ANALYSIS_25_ITERATIONS_20250804_013345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loppydev/traffic-project/london_simulation/comprehensive_analysis/EXTENSIVE_ASTAR_ANALYSIS_25_ITERATIONS_20250804_013345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loppydev/traffic-project/london_simulation/comprehensive_analysis/EXTENSIVE_ASTAR_ANALYSIS_25_ITERATIONS_20250804_013345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Average Congestion on Each Route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Sheet2!$C$89</c:f>
              <c:strCache>
                <c:ptCount val="1"/>
                <c:pt idx="0">
                  <c:v>Shortest Path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Sheet2!$C$90:$C$101</c:f>
              <c:numCache>
                <c:formatCode>General</c:formatCode>
                <c:ptCount val="12"/>
                <c:pt idx="0">
                  <c:v>3.1</c:v>
                </c:pt>
                <c:pt idx="1">
                  <c:v>5.5</c:v>
                </c:pt>
                <c:pt idx="2">
                  <c:v>6.7</c:v>
                </c:pt>
                <c:pt idx="3">
                  <c:v>8.76</c:v>
                </c:pt>
                <c:pt idx="4">
                  <c:v>9.31</c:v>
                </c:pt>
                <c:pt idx="5">
                  <c:v>9.4600000000000009</c:v>
                </c:pt>
                <c:pt idx="6">
                  <c:v>9.49</c:v>
                </c:pt>
                <c:pt idx="7">
                  <c:v>9.59</c:v>
                </c:pt>
                <c:pt idx="8">
                  <c:v>9.64</c:v>
                </c:pt>
                <c:pt idx="9">
                  <c:v>9.64</c:v>
                </c:pt>
                <c:pt idx="10">
                  <c:v>9.69</c:v>
                </c:pt>
                <c:pt idx="11">
                  <c:v>9.74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003-7949-9AC0-1A2FE2A56FB6}"/>
            </c:ext>
          </c:extLst>
        </c:ser>
        <c:ser>
          <c:idx val="1"/>
          <c:order val="1"/>
          <c:tx>
            <c:strRef>
              <c:f>Sheet2!$D$89</c:f>
              <c:strCache>
                <c:ptCount val="1"/>
                <c:pt idx="0">
                  <c:v>A*</c:v>
                </c:pt>
              </c:strCache>
            </c:strRef>
          </c:tx>
          <c:spPr>
            <a:ln w="22225" cap="rnd" cmpd="sng" algn="ctr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Sheet2!$D$90:$D$101</c:f>
              <c:numCache>
                <c:formatCode>General</c:formatCode>
                <c:ptCount val="12"/>
                <c:pt idx="0">
                  <c:v>3.1</c:v>
                </c:pt>
                <c:pt idx="1">
                  <c:v>3.37</c:v>
                </c:pt>
                <c:pt idx="2">
                  <c:v>6.7</c:v>
                </c:pt>
                <c:pt idx="3">
                  <c:v>7.45</c:v>
                </c:pt>
                <c:pt idx="4">
                  <c:v>7.05</c:v>
                </c:pt>
                <c:pt idx="5">
                  <c:v>8.18</c:v>
                </c:pt>
                <c:pt idx="6">
                  <c:v>9.49</c:v>
                </c:pt>
                <c:pt idx="7">
                  <c:v>9.59</c:v>
                </c:pt>
                <c:pt idx="8">
                  <c:v>9.64</c:v>
                </c:pt>
                <c:pt idx="9">
                  <c:v>9.64</c:v>
                </c:pt>
                <c:pt idx="10">
                  <c:v>9.69</c:v>
                </c:pt>
                <c:pt idx="11">
                  <c:v>9.16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B003-7949-9AC0-1A2FE2A56FB6}"/>
            </c:ext>
          </c:extLst>
        </c:ser>
        <c:ser>
          <c:idx val="2"/>
          <c:order val="2"/>
          <c:tx>
            <c:strRef>
              <c:f>Sheet2!$E$89</c:f>
              <c:strCache>
                <c:ptCount val="1"/>
                <c:pt idx="0">
                  <c:v>SP Congestion Aware</c:v>
                </c:pt>
              </c:strCache>
            </c:strRef>
          </c:tx>
          <c:spPr>
            <a:ln w="22225" cap="rnd" cmpd="sng" algn="ctr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Sheet2!$E$90:$E$101</c:f>
              <c:numCache>
                <c:formatCode>General</c:formatCode>
                <c:ptCount val="12"/>
                <c:pt idx="0">
                  <c:v>3.1</c:v>
                </c:pt>
                <c:pt idx="1">
                  <c:v>5.5</c:v>
                </c:pt>
                <c:pt idx="2">
                  <c:v>6.7</c:v>
                </c:pt>
                <c:pt idx="3">
                  <c:v>8.76</c:v>
                </c:pt>
                <c:pt idx="4">
                  <c:v>9.31</c:v>
                </c:pt>
                <c:pt idx="5">
                  <c:v>9.4600000000000009</c:v>
                </c:pt>
                <c:pt idx="6">
                  <c:v>9.49</c:v>
                </c:pt>
                <c:pt idx="7">
                  <c:v>9.59</c:v>
                </c:pt>
                <c:pt idx="8">
                  <c:v>9.64</c:v>
                </c:pt>
                <c:pt idx="9">
                  <c:v>9.64</c:v>
                </c:pt>
                <c:pt idx="10">
                  <c:v>9.69</c:v>
                </c:pt>
                <c:pt idx="11">
                  <c:v>9.74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B003-7949-9AC0-1A2FE2A56FB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625420735"/>
        <c:axId val="625422447"/>
      </c:lineChart>
      <c:catAx>
        <c:axId val="62542073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625422447"/>
        <c:crosses val="autoZero"/>
        <c:auto val="1"/>
        <c:lblAlgn val="ctr"/>
        <c:lblOffset val="100"/>
        <c:noMultiLvlLbl val="0"/>
      </c:catAx>
      <c:valAx>
        <c:axId val="6254224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625420735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PK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Service Rate (Routes/Second)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GB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Sheet2!$C$73</c:f>
              <c:strCache>
                <c:ptCount val="1"/>
                <c:pt idx="0">
                  <c:v>Shortest Path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Sheet2!$C$74:$C$85</c:f>
              <c:numCache>
                <c:formatCode>General</c:formatCode>
                <c:ptCount val="12"/>
                <c:pt idx="0">
                  <c:v>60.45</c:v>
                </c:pt>
                <c:pt idx="1">
                  <c:v>86.45</c:v>
                </c:pt>
                <c:pt idx="2">
                  <c:v>134.22999999999999</c:v>
                </c:pt>
                <c:pt idx="3">
                  <c:v>99.23</c:v>
                </c:pt>
                <c:pt idx="4">
                  <c:v>90.5</c:v>
                </c:pt>
                <c:pt idx="5">
                  <c:v>111.31</c:v>
                </c:pt>
                <c:pt idx="6">
                  <c:v>103.8</c:v>
                </c:pt>
                <c:pt idx="7">
                  <c:v>114.67</c:v>
                </c:pt>
                <c:pt idx="8">
                  <c:v>119.27</c:v>
                </c:pt>
                <c:pt idx="9">
                  <c:v>120.49</c:v>
                </c:pt>
                <c:pt idx="10">
                  <c:v>97.91</c:v>
                </c:pt>
                <c:pt idx="11">
                  <c:v>113.16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DB84-AC41-854C-960F65AF5589}"/>
            </c:ext>
          </c:extLst>
        </c:ser>
        <c:ser>
          <c:idx val="1"/>
          <c:order val="1"/>
          <c:tx>
            <c:strRef>
              <c:f>Sheet2!$D$73</c:f>
              <c:strCache>
                <c:ptCount val="1"/>
                <c:pt idx="0">
                  <c:v>A*</c:v>
                </c:pt>
              </c:strCache>
            </c:strRef>
          </c:tx>
          <c:spPr>
            <a:ln w="22225" cap="rnd" cmpd="sng" algn="ctr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Sheet2!$D$74:$D$85</c:f>
              <c:numCache>
                <c:formatCode>General</c:formatCode>
                <c:ptCount val="12"/>
                <c:pt idx="0">
                  <c:v>284.98</c:v>
                </c:pt>
                <c:pt idx="1">
                  <c:v>429.57</c:v>
                </c:pt>
                <c:pt idx="2">
                  <c:v>478.47</c:v>
                </c:pt>
                <c:pt idx="3">
                  <c:v>436.63</c:v>
                </c:pt>
                <c:pt idx="4">
                  <c:v>451.88</c:v>
                </c:pt>
                <c:pt idx="5">
                  <c:v>441.27</c:v>
                </c:pt>
                <c:pt idx="6">
                  <c:v>417.55</c:v>
                </c:pt>
                <c:pt idx="7">
                  <c:v>436.68</c:v>
                </c:pt>
                <c:pt idx="8">
                  <c:v>397.49</c:v>
                </c:pt>
                <c:pt idx="9">
                  <c:v>416.97</c:v>
                </c:pt>
                <c:pt idx="10">
                  <c:v>399.04</c:v>
                </c:pt>
                <c:pt idx="11">
                  <c:v>442.67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DB84-AC41-854C-960F65AF5589}"/>
            </c:ext>
          </c:extLst>
        </c:ser>
        <c:ser>
          <c:idx val="2"/>
          <c:order val="2"/>
          <c:tx>
            <c:strRef>
              <c:f>Sheet2!$E$73</c:f>
              <c:strCache>
                <c:ptCount val="1"/>
                <c:pt idx="0">
                  <c:v>SP Congestion Aware</c:v>
                </c:pt>
              </c:strCache>
            </c:strRef>
          </c:tx>
          <c:spPr>
            <a:ln w="22225" cap="rnd" cmpd="sng" algn="ctr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Sheet2!$E$74:$E$85</c:f>
              <c:numCache>
                <c:formatCode>General</c:formatCode>
                <c:ptCount val="12"/>
                <c:pt idx="0">
                  <c:v>50.45</c:v>
                </c:pt>
                <c:pt idx="1">
                  <c:v>83.38</c:v>
                </c:pt>
                <c:pt idx="2">
                  <c:v>128.97</c:v>
                </c:pt>
                <c:pt idx="3">
                  <c:v>95.33</c:v>
                </c:pt>
                <c:pt idx="4">
                  <c:v>90.5</c:v>
                </c:pt>
                <c:pt idx="5">
                  <c:v>111.31</c:v>
                </c:pt>
                <c:pt idx="6">
                  <c:v>103.8</c:v>
                </c:pt>
                <c:pt idx="7">
                  <c:v>114.67</c:v>
                </c:pt>
                <c:pt idx="8">
                  <c:v>119.27</c:v>
                </c:pt>
                <c:pt idx="9">
                  <c:v>120.49</c:v>
                </c:pt>
                <c:pt idx="10">
                  <c:v>97.91</c:v>
                </c:pt>
                <c:pt idx="11">
                  <c:v>113.16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DB84-AC41-854C-960F65AF558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625075327"/>
        <c:axId val="625077039"/>
      </c:lineChart>
      <c:catAx>
        <c:axId val="625075327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625077039"/>
        <c:crosses val="autoZero"/>
        <c:auto val="1"/>
        <c:lblAlgn val="ctr"/>
        <c:lblOffset val="100"/>
        <c:noMultiLvlLbl val="0"/>
      </c:catAx>
      <c:valAx>
        <c:axId val="6250770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625075327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PK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Computation Time for each Algorithm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Sheet2!$C$57</c:f>
              <c:strCache>
                <c:ptCount val="1"/>
                <c:pt idx="0">
                  <c:v>Shortest Path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Sheet2!$C$58:$C$69</c:f>
              <c:numCache>
                <c:formatCode>General</c:formatCode>
                <c:ptCount val="12"/>
                <c:pt idx="0">
                  <c:v>4.4999999999999997E-3</c:v>
                </c:pt>
                <c:pt idx="1">
                  <c:v>3.0000000000000001E-3</c:v>
                </c:pt>
                <c:pt idx="2">
                  <c:v>2.3E-3</c:v>
                </c:pt>
                <c:pt idx="3">
                  <c:v>2.3999999999999998E-3</c:v>
                </c:pt>
                <c:pt idx="4">
                  <c:v>2.5999999999999999E-3</c:v>
                </c:pt>
                <c:pt idx="5">
                  <c:v>2.5999999999999999E-3</c:v>
                </c:pt>
                <c:pt idx="6">
                  <c:v>2.8E-3</c:v>
                </c:pt>
                <c:pt idx="7">
                  <c:v>2.5000000000000001E-3</c:v>
                </c:pt>
                <c:pt idx="8">
                  <c:v>2.3E-3</c:v>
                </c:pt>
                <c:pt idx="9">
                  <c:v>2.8E-3</c:v>
                </c:pt>
                <c:pt idx="10">
                  <c:v>2.8E-3</c:v>
                </c:pt>
                <c:pt idx="11">
                  <c:v>2.5000000000000001E-3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811-7C4C-8744-ABAB72F1D7EE}"/>
            </c:ext>
          </c:extLst>
        </c:ser>
        <c:ser>
          <c:idx val="1"/>
          <c:order val="1"/>
          <c:tx>
            <c:strRef>
              <c:f>Sheet2!$D$57</c:f>
              <c:strCache>
                <c:ptCount val="1"/>
                <c:pt idx="0">
                  <c:v>A*</c:v>
                </c:pt>
              </c:strCache>
            </c:strRef>
          </c:tx>
          <c:spPr>
            <a:ln w="22225" cap="rnd" cmpd="sng" algn="ctr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Sheet2!$D$58:$D$69</c:f>
              <c:numCache>
                <c:formatCode>General</c:formatCode>
                <c:ptCount val="12"/>
                <c:pt idx="0">
                  <c:v>3.5000000000000001E-3</c:v>
                </c:pt>
                <c:pt idx="1">
                  <c:v>2.3E-3</c:v>
                </c:pt>
                <c:pt idx="2">
                  <c:v>2.0999999999999999E-3</c:v>
                </c:pt>
                <c:pt idx="3">
                  <c:v>2.3E-3</c:v>
                </c:pt>
                <c:pt idx="4">
                  <c:v>2.2000000000000001E-3</c:v>
                </c:pt>
                <c:pt idx="5">
                  <c:v>2.3E-3</c:v>
                </c:pt>
                <c:pt idx="6">
                  <c:v>2.3999999999999998E-3</c:v>
                </c:pt>
                <c:pt idx="7">
                  <c:v>2.3E-3</c:v>
                </c:pt>
                <c:pt idx="8">
                  <c:v>2.5000000000000001E-3</c:v>
                </c:pt>
                <c:pt idx="9">
                  <c:v>2.3999999999999998E-3</c:v>
                </c:pt>
                <c:pt idx="10">
                  <c:v>2.5000000000000001E-3</c:v>
                </c:pt>
                <c:pt idx="11">
                  <c:v>2.3E-3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811-7C4C-8744-ABAB72F1D7EE}"/>
            </c:ext>
          </c:extLst>
        </c:ser>
        <c:ser>
          <c:idx val="2"/>
          <c:order val="2"/>
          <c:tx>
            <c:strRef>
              <c:f>Sheet2!$E$57</c:f>
              <c:strCache>
                <c:ptCount val="1"/>
                <c:pt idx="0">
                  <c:v>SP Congestion Aware</c:v>
                </c:pt>
              </c:strCache>
            </c:strRef>
          </c:tx>
          <c:spPr>
            <a:ln w="22225" cap="rnd" cmpd="sng" algn="ctr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Sheet2!$E$58:$E$69</c:f>
              <c:numCache>
                <c:formatCode>General</c:formatCode>
                <c:ptCount val="12"/>
                <c:pt idx="0">
                  <c:v>1.9800000000000002E-2</c:v>
                </c:pt>
                <c:pt idx="1">
                  <c:v>1.2E-2</c:v>
                </c:pt>
                <c:pt idx="2">
                  <c:v>7.7999999999999996E-3</c:v>
                </c:pt>
                <c:pt idx="3">
                  <c:v>1.0500000000000001E-2</c:v>
                </c:pt>
                <c:pt idx="4">
                  <c:v>1.11E-2</c:v>
                </c:pt>
                <c:pt idx="5">
                  <c:v>8.9999999999999993E-3</c:v>
                </c:pt>
                <c:pt idx="6">
                  <c:v>9.5999999999999992E-3</c:v>
                </c:pt>
                <c:pt idx="7">
                  <c:v>8.6999999999999994E-3</c:v>
                </c:pt>
                <c:pt idx="8">
                  <c:v>8.3999999999999995E-3</c:v>
                </c:pt>
                <c:pt idx="9">
                  <c:v>8.3000000000000001E-3</c:v>
                </c:pt>
                <c:pt idx="10">
                  <c:v>1.0200000000000001E-2</c:v>
                </c:pt>
                <c:pt idx="11">
                  <c:v>8.8000000000000005E-3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811-7C4C-8744-ABAB72F1D7E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295391648"/>
        <c:axId val="295385024"/>
      </c:lineChart>
      <c:catAx>
        <c:axId val="29539164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295385024"/>
        <c:crosses val="autoZero"/>
        <c:auto val="1"/>
        <c:lblAlgn val="ctr"/>
        <c:lblOffset val="100"/>
        <c:noMultiLvlLbl val="0"/>
      </c:catAx>
      <c:valAx>
        <c:axId val="2953850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295391648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P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BA10B4-67D1-47BE-91B8-6E9E5FF483B6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9C2CAEF-240D-4246-9391-7C552DEA8E8B}">
      <dgm:prSet/>
      <dgm:spPr/>
      <dgm:t>
        <a:bodyPr/>
        <a:lstStyle/>
        <a:p>
          <a:r>
            <a:rPr lang="en-US"/>
            <a:t>Primary Objectives</a:t>
          </a:r>
        </a:p>
      </dgm:t>
    </dgm:pt>
    <dgm:pt modelId="{CBFF49A6-0EF2-4E49-81AD-0474F3775A01}" type="parTrans" cxnId="{9E0F4615-D6C5-4E7F-B271-1FEC5E861153}">
      <dgm:prSet/>
      <dgm:spPr/>
      <dgm:t>
        <a:bodyPr/>
        <a:lstStyle/>
        <a:p>
          <a:endParaRPr lang="en-US"/>
        </a:p>
      </dgm:t>
    </dgm:pt>
    <dgm:pt modelId="{EA081E5A-9738-47E7-9A64-AC85825629C3}" type="sibTrans" cxnId="{9E0F4615-D6C5-4E7F-B271-1FEC5E861153}">
      <dgm:prSet/>
      <dgm:spPr/>
      <dgm:t>
        <a:bodyPr/>
        <a:lstStyle/>
        <a:p>
          <a:endParaRPr lang="en-US"/>
        </a:p>
      </dgm:t>
    </dgm:pt>
    <dgm:pt modelId="{32C34671-CD24-441B-9D41-B459400A5BC0}">
      <dgm:prSet/>
      <dgm:spPr/>
      <dgm:t>
        <a:bodyPr/>
        <a:lstStyle/>
        <a:p>
          <a:r>
            <a:rPr lang="en-US" dirty="0"/>
            <a:t>Develop comprehensive traffic simulation using real London street network</a:t>
          </a:r>
        </a:p>
      </dgm:t>
    </dgm:pt>
    <dgm:pt modelId="{C2C5E312-109A-4193-9E7C-59627DB763FA}" type="parTrans" cxnId="{AD008415-6F5C-43DA-9B50-269C744D022E}">
      <dgm:prSet/>
      <dgm:spPr/>
      <dgm:t>
        <a:bodyPr/>
        <a:lstStyle/>
        <a:p>
          <a:endParaRPr lang="en-US"/>
        </a:p>
      </dgm:t>
    </dgm:pt>
    <dgm:pt modelId="{7FE2F783-9443-4833-94B2-19E48AF05AB9}" type="sibTrans" cxnId="{AD008415-6F5C-43DA-9B50-269C744D022E}">
      <dgm:prSet/>
      <dgm:spPr/>
      <dgm:t>
        <a:bodyPr/>
        <a:lstStyle/>
        <a:p>
          <a:endParaRPr lang="en-US"/>
        </a:p>
      </dgm:t>
    </dgm:pt>
    <dgm:pt modelId="{F426571D-F545-4607-A1EB-115B316D1A4A}">
      <dgm:prSet/>
      <dgm:spPr/>
      <dgm:t>
        <a:bodyPr/>
        <a:lstStyle/>
        <a:p>
          <a:r>
            <a:rPr lang="en-US" dirty="0"/>
            <a:t>Compare multiple routing algorithms under varying congestion scenarios</a:t>
          </a:r>
        </a:p>
      </dgm:t>
    </dgm:pt>
    <dgm:pt modelId="{FC419D5B-AA24-4F1D-9042-0E93A198CD77}" type="parTrans" cxnId="{1D44904D-97CA-4232-BA84-7972753976DA}">
      <dgm:prSet/>
      <dgm:spPr/>
      <dgm:t>
        <a:bodyPr/>
        <a:lstStyle/>
        <a:p>
          <a:endParaRPr lang="en-US"/>
        </a:p>
      </dgm:t>
    </dgm:pt>
    <dgm:pt modelId="{D6AE5DDA-8264-4F3C-98A9-33EB48922297}" type="sibTrans" cxnId="{1D44904D-97CA-4232-BA84-7972753976DA}">
      <dgm:prSet/>
      <dgm:spPr/>
      <dgm:t>
        <a:bodyPr/>
        <a:lstStyle/>
        <a:p>
          <a:endParaRPr lang="en-US"/>
        </a:p>
      </dgm:t>
    </dgm:pt>
    <dgm:pt modelId="{05552669-2793-4F02-B8B4-5A945D1FB37A}">
      <dgm:prSet/>
      <dgm:spPr/>
      <dgm:t>
        <a:bodyPr/>
        <a:lstStyle/>
        <a:p>
          <a:r>
            <a:rPr lang="en-US" dirty="0"/>
            <a:t>Implement realistic traffic flow modeling using queuing theory</a:t>
          </a:r>
        </a:p>
      </dgm:t>
    </dgm:pt>
    <dgm:pt modelId="{2BD892A9-3324-445A-BDD3-CC753ECF1251}" type="parTrans" cxnId="{7F0985BC-A464-4E97-9F92-A4D67132FFEE}">
      <dgm:prSet/>
      <dgm:spPr/>
      <dgm:t>
        <a:bodyPr/>
        <a:lstStyle/>
        <a:p>
          <a:endParaRPr lang="en-US"/>
        </a:p>
      </dgm:t>
    </dgm:pt>
    <dgm:pt modelId="{0624F072-ABAA-4261-93B9-86279004F47C}" type="sibTrans" cxnId="{7F0985BC-A464-4E97-9F92-A4D67132FFEE}">
      <dgm:prSet/>
      <dgm:spPr/>
      <dgm:t>
        <a:bodyPr/>
        <a:lstStyle/>
        <a:p>
          <a:endParaRPr lang="en-US"/>
        </a:p>
      </dgm:t>
    </dgm:pt>
    <dgm:pt modelId="{B9D61B45-F3D8-4D65-9D76-4F356F41D56D}">
      <dgm:prSet/>
      <dgm:spPr/>
      <dgm:t>
        <a:bodyPr/>
        <a:lstStyle/>
        <a:p>
          <a:r>
            <a:rPr lang="en-US" dirty="0"/>
            <a:t>Create interactive visualization and analysis tools</a:t>
          </a:r>
        </a:p>
      </dgm:t>
    </dgm:pt>
    <dgm:pt modelId="{EEDF0DF2-3BAC-4D41-8A94-C06FF86087D9}" type="parTrans" cxnId="{8A3676BC-DE63-4045-B429-533276027187}">
      <dgm:prSet/>
      <dgm:spPr/>
      <dgm:t>
        <a:bodyPr/>
        <a:lstStyle/>
        <a:p>
          <a:endParaRPr lang="en-US"/>
        </a:p>
      </dgm:t>
    </dgm:pt>
    <dgm:pt modelId="{C6BCD5CF-DE05-4A00-A719-89E4FBA1E5D8}" type="sibTrans" cxnId="{8A3676BC-DE63-4045-B429-533276027187}">
      <dgm:prSet/>
      <dgm:spPr/>
      <dgm:t>
        <a:bodyPr/>
        <a:lstStyle/>
        <a:p>
          <a:endParaRPr lang="en-US"/>
        </a:p>
      </dgm:t>
    </dgm:pt>
    <dgm:pt modelId="{72124257-4C3B-4907-9132-F0570A8232CB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Key Research Questions</a:t>
          </a:r>
        </a:p>
      </dgm:t>
    </dgm:pt>
    <dgm:pt modelId="{5ABF9668-689A-4672-8532-C48FFA26D815}" type="parTrans" cxnId="{DA3D7D68-270B-4D1A-9BCF-543F569BCA25}">
      <dgm:prSet/>
      <dgm:spPr/>
      <dgm:t>
        <a:bodyPr/>
        <a:lstStyle/>
        <a:p>
          <a:endParaRPr lang="en-US"/>
        </a:p>
      </dgm:t>
    </dgm:pt>
    <dgm:pt modelId="{8FB3C3BE-8078-4314-8788-47B7BACC913A}" type="sibTrans" cxnId="{DA3D7D68-270B-4D1A-9BCF-543F569BCA25}">
      <dgm:prSet/>
      <dgm:spPr/>
      <dgm:t>
        <a:bodyPr/>
        <a:lstStyle/>
        <a:p>
          <a:endParaRPr lang="en-US"/>
        </a:p>
      </dgm:t>
    </dgm:pt>
    <dgm:pt modelId="{22F4DFD5-8990-416B-9191-B5C50D380E5F}">
      <dgm:prSet/>
      <dgm:spPr/>
      <dgm:t>
        <a:bodyPr/>
        <a:lstStyle/>
        <a:p>
          <a:r>
            <a:rPr lang="en-US" dirty="0"/>
            <a:t>How do different routing algorithms perform under varying traffic conditions? (Stress Test Involved)</a:t>
          </a:r>
        </a:p>
      </dgm:t>
    </dgm:pt>
    <dgm:pt modelId="{B412FAA2-F10B-4F8C-8774-7869B0AD7580}" type="parTrans" cxnId="{67DE8B43-4968-473D-9643-C3C548E146DF}">
      <dgm:prSet/>
      <dgm:spPr/>
      <dgm:t>
        <a:bodyPr/>
        <a:lstStyle/>
        <a:p>
          <a:endParaRPr lang="en-US"/>
        </a:p>
      </dgm:t>
    </dgm:pt>
    <dgm:pt modelId="{81A71940-CAB8-4EAA-B298-4670A0233862}" type="sibTrans" cxnId="{67DE8B43-4968-473D-9643-C3C548E146DF}">
      <dgm:prSet/>
      <dgm:spPr/>
      <dgm:t>
        <a:bodyPr/>
        <a:lstStyle/>
        <a:p>
          <a:endParaRPr lang="en-US"/>
        </a:p>
      </dgm:t>
    </dgm:pt>
    <dgm:pt modelId="{AD2D45CC-F3AB-4DDA-A7E3-BE3824D756D4}">
      <dgm:prSet/>
      <dgm:spPr/>
      <dgm:t>
        <a:bodyPr/>
        <a:lstStyle/>
        <a:p>
          <a:r>
            <a:rPr lang="en-US" dirty="0"/>
            <a:t>What is the impact of congestion on travel time?</a:t>
          </a:r>
        </a:p>
      </dgm:t>
    </dgm:pt>
    <dgm:pt modelId="{A338732D-57D5-4EC4-A2AD-BA6B364FA048}" type="parTrans" cxnId="{F8D0A431-798D-4DE5-A9C7-5AD6341CA28E}">
      <dgm:prSet/>
      <dgm:spPr/>
      <dgm:t>
        <a:bodyPr/>
        <a:lstStyle/>
        <a:p>
          <a:endParaRPr lang="en-US"/>
        </a:p>
      </dgm:t>
    </dgm:pt>
    <dgm:pt modelId="{F27D01D6-F0CF-4AE2-BD96-94CB07F2F84B}" type="sibTrans" cxnId="{F8D0A431-798D-4DE5-A9C7-5AD6341CA28E}">
      <dgm:prSet/>
      <dgm:spPr/>
      <dgm:t>
        <a:bodyPr/>
        <a:lstStyle/>
        <a:p>
          <a:endParaRPr lang="en-US"/>
        </a:p>
      </dgm:t>
    </dgm:pt>
    <dgm:pt modelId="{F85580B6-6F11-414B-8610-747B8703D19D}" type="pres">
      <dgm:prSet presAssocID="{E6BA10B4-67D1-47BE-91B8-6E9E5FF483B6}" presName="linear" presStyleCnt="0">
        <dgm:presLayoutVars>
          <dgm:dir/>
          <dgm:animLvl val="lvl"/>
          <dgm:resizeHandles val="exact"/>
        </dgm:presLayoutVars>
      </dgm:prSet>
      <dgm:spPr/>
    </dgm:pt>
    <dgm:pt modelId="{B548BCEB-5C7E-3E4D-8F14-7F50D3D19C70}" type="pres">
      <dgm:prSet presAssocID="{F9C2CAEF-240D-4246-9391-7C552DEA8E8B}" presName="parentLin" presStyleCnt="0"/>
      <dgm:spPr/>
    </dgm:pt>
    <dgm:pt modelId="{9C50FE80-B502-AB4A-96DF-733EE30ACE2E}" type="pres">
      <dgm:prSet presAssocID="{F9C2CAEF-240D-4246-9391-7C552DEA8E8B}" presName="parentLeftMargin" presStyleLbl="node1" presStyleIdx="0" presStyleCnt="2"/>
      <dgm:spPr/>
    </dgm:pt>
    <dgm:pt modelId="{670D75DF-0E83-E042-BF50-C2F32488661C}" type="pres">
      <dgm:prSet presAssocID="{F9C2CAEF-240D-4246-9391-7C552DEA8E8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9CA2BFC-247A-5449-A614-789D56147019}" type="pres">
      <dgm:prSet presAssocID="{F9C2CAEF-240D-4246-9391-7C552DEA8E8B}" presName="negativeSpace" presStyleCnt="0"/>
      <dgm:spPr/>
    </dgm:pt>
    <dgm:pt modelId="{19980B22-3F06-0B43-AB60-AF0B9899F7A3}" type="pres">
      <dgm:prSet presAssocID="{F9C2CAEF-240D-4246-9391-7C552DEA8E8B}" presName="childText" presStyleLbl="conFgAcc1" presStyleIdx="0" presStyleCnt="2">
        <dgm:presLayoutVars>
          <dgm:bulletEnabled val="1"/>
        </dgm:presLayoutVars>
      </dgm:prSet>
      <dgm:spPr/>
    </dgm:pt>
    <dgm:pt modelId="{7818B8A2-9AEE-B546-BC5D-30C930376688}" type="pres">
      <dgm:prSet presAssocID="{EA081E5A-9738-47E7-9A64-AC85825629C3}" presName="spaceBetweenRectangles" presStyleCnt="0"/>
      <dgm:spPr/>
    </dgm:pt>
    <dgm:pt modelId="{F80B21F5-0725-A042-AF64-E8445A90BFF6}" type="pres">
      <dgm:prSet presAssocID="{72124257-4C3B-4907-9132-F0570A8232CB}" presName="parentLin" presStyleCnt="0"/>
      <dgm:spPr/>
    </dgm:pt>
    <dgm:pt modelId="{8BE2327E-691F-5441-84AA-9D8A1E9384B1}" type="pres">
      <dgm:prSet presAssocID="{72124257-4C3B-4907-9132-F0570A8232CB}" presName="parentLeftMargin" presStyleLbl="node1" presStyleIdx="0" presStyleCnt="2"/>
      <dgm:spPr/>
    </dgm:pt>
    <dgm:pt modelId="{9D00C5A0-B338-2246-B26A-962F22664C1F}" type="pres">
      <dgm:prSet presAssocID="{72124257-4C3B-4907-9132-F0570A8232C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BC04552-576A-CD48-8B59-D9DFBA6144DB}" type="pres">
      <dgm:prSet presAssocID="{72124257-4C3B-4907-9132-F0570A8232CB}" presName="negativeSpace" presStyleCnt="0"/>
      <dgm:spPr/>
    </dgm:pt>
    <dgm:pt modelId="{08D3CD6A-D769-7E4B-A4E6-3CDE520C0CF9}" type="pres">
      <dgm:prSet presAssocID="{72124257-4C3B-4907-9132-F0570A8232CB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016A250B-8D6F-CE4B-986E-B970B9BA46CC}" type="presOf" srcId="{B9D61B45-F3D8-4D65-9D76-4F356F41D56D}" destId="{19980B22-3F06-0B43-AB60-AF0B9899F7A3}" srcOrd="0" destOrd="3" presId="urn:microsoft.com/office/officeart/2005/8/layout/list1"/>
    <dgm:cxn modelId="{9711C510-54A5-6444-BFCC-20722DDB6397}" type="presOf" srcId="{22F4DFD5-8990-416B-9191-B5C50D380E5F}" destId="{08D3CD6A-D769-7E4B-A4E6-3CDE520C0CF9}" srcOrd="0" destOrd="0" presId="urn:microsoft.com/office/officeart/2005/8/layout/list1"/>
    <dgm:cxn modelId="{9E0F4615-D6C5-4E7F-B271-1FEC5E861153}" srcId="{E6BA10B4-67D1-47BE-91B8-6E9E5FF483B6}" destId="{F9C2CAEF-240D-4246-9391-7C552DEA8E8B}" srcOrd="0" destOrd="0" parTransId="{CBFF49A6-0EF2-4E49-81AD-0474F3775A01}" sibTransId="{EA081E5A-9738-47E7-9A64-AC85825629C3}"/>
    <dgm:cxn modelId="{AD008415-6F5C-43DA-9B50-269C744D022E}" srcId="{F9C2CAEF-240D-4246-9391-7C552DEA8E8B}" destId="{32C34671-CD24-441B-9D41-B459400A5BC0}" srcOrd="0" destOrd="0" parTransId="{C2C5E312-109A-4193-9E7C-59627DB763FA}" sibTransId="{7FE2F783-9443-4833-94B2-19E48AF05AB9}"/>
    <dgm:cxn modelId="{39F3EC1D-A720-2743-8994-EA7B3782BF9E}" type="presOf" srcId="{05552669-2793-4F02-B8B4-5A945D1FB37A}" destId="{19980B22-3F06-0B43-AB60-AF0B9899F7A3}" srcOrd="0" destOrd="2" presId="urn:microsoft.com/office/officeart/2005/8/layout/list1"/>
    <dgm:cxn modelId="{0D7A3220-866D-004A-947E-AF4C8A0A3732}" type="presOf" srcId="{32C34671-CD24-441B-9D41-B459400A5BC0}" destId="{19980B22-3F06-0B43-AB60-AF0B9899F7A3}" srcOrd="0" destOrd="0" presId="urn:microsoft.com/office/officeart/2005/8/layout/list1"/>
    <dgm:cxn modelId="{DB31852C-604E-3F41-854D-95667E103222}" type="presOf" srcId="{E6BA10B4-67D1-47BE-91B8-6E9E5FF483B6}" destId="{F85580B6-6F11-414B-8610-747B8703D19D}" srcOrd="0" destOrd="0" presId="urn:microsoft.com/office/officeart/2005/8/layout/list1"/>
    <dgm:cxn modelId="{F8D0A431-798D-4DE5-A9C7-5AD6341CA28E}" srcId="{72124257-4C3B-4907-9132-F0570A8232CB}" destId="{AD2D45CC-F3AB-4DDA-A7E3-BE3824D756D4}" srcOrd="1" destOrd="0" parTransId="{A338732D-57D5-4EC4-A2AD-BA6B364FA048}" sibTransId="{F27D01D6-F0CF-4AE2-BD96-94CB07F2F84B}"/>
    <dgm:cxn modelId="{1589C338-4894-0949-B50E-B93C3B08A41D}" type="presOf" srcId="{AD2D45CC-F3AB-4DDA-A7E3-BE3824D756D4}" destId="{08D3CD6A-D769-7E4B-A4E6-3CDE520C0CF9}" srcOrd="0" destOrd="1" presId="urn:microsoft.com/office/officeart/2005/8/layout/list1"/>
    <dgm:cxn modelId="{67DE8B43-4968-473D-9643-C3C548E146DF}" srcId="{72124257-4C3B-4907-9132-F0570A8232CB}" destId="{22F4DFD5-8990-416B-9191-B5C50D380E5F}" srcOrd="0" destOrd="0" parTransId="{B412FAA2-F10B-4F8C-8774-7869B0AD7580}" sibTransId="{81A71940-CAB8-4EAA-B298-4670A0233862}"/>
    <dgm:cxn modelId="{1D44904D-97CA-4232-BA84-7972753976DA}" srcId="{F9C2CAEF-240D-4246-9391-7C552DEA8E8B}" destId="{F426571D-F545-4607-A1EB-115B316D1A4A}" srcOrd="1" destOrd="0" parTransId="{FC419D5B-AA24-4F1D-9042-0E93A198CD77}" sibTransId="{D6AE5DDA-8264-4F3C-98A9-33EB48922297}"/>
    <dgm:cxn modelId="{FA569152-8915-F844-8900-F2D91A8B1663}" type="presOf" srcId="{F9C2CAEF-240D-4246-9391-7C552DEA8E8B}" destId="{9C50FE80-B502-AB4A-96DF-733EE30ACE2E}" srcOrd="0" destOrd="0" presId="urn:microsoft.com/office/officeart/2005/8/layout/list1"/>
    <dgm:cxn modelId="{DA3D7D68-270B-4D1A-9BCF-543F569BCA25}" srcId="{E6BA10B4-67D1-47BE-91B8-6E9E5FF483B6}" destId="{72124257-4C3B-4907-9132-F0570A8232CB}" srcOrd="1" destOrd="0" parTransId="{5ABF9668-689A-4672-8532-C48FFA26D815}" sibTransId="{8FB3C3BE-8078-4314-8788-47B7BACC913A}"/>
    <dgm:cxn modelId="{4D61316D-D7A7-8740-949F-12EE19108C8C}" type="presOf" srcId="{72124257-4C3B-4907-9132-F0570A8232CB}" destId="{9D00C5A0-B338-2246-B26A-962F22664C1F}" srcOrd="1" destOrd="0" presId="urn:microsoft.com/office/officeart/2005/8/layout/list1"/>
    <dgm:cxn modelId="{E9CEF96D-A67D-7049-94FC-371255DB4265}" type="presOf" srcId="{72124257-4C3B-4907-9132-F0570A8232CB}" destId="{8BE2327E-691F-5441-84AA-9D8A1E9384B1}" srcOrd="0" destOrd="0" presId="urn:microsoft.com/office/officeart/2005/8/layout/list1"/>
    <dgm:cxn modelId="{8A3676BC-DE63-4045-B429-533276027187}" srcId="{F9C2CAEF-240D-4246-9391-7C552DEA8E8B}" destId="{B9D61B45-F3D8-4D65-9D76-4F356F41D56D}" srcOrd="3" destOrd="0" parTransId="{EEDF0DF2-3BAC-4D41-8A94-C06FF86087D9}" sibTransId="{C6BCD5CF-DE05-4A00-A719-89E4FBA1E5D8}"/>
    <dgm:cxn modelId="{7F0985BC-A464-4E97-9F92-A4D67132FFEE}" srcId="{F9C2CAEF-240D-4246-9391-7C552DEA8E8B}" destId="{05552669-2793-4F02-B8B4-5A945D1FB37A}" srcOrd="2" destOrd="0" parTransId="{2BD892A9-3324-445A-BDD3-CC753ECF1251}" sibTransId="{0624F072-ABAA-4261-93B9-86279004F47C}"/>
    <dgm:cxn modelId="{DC3CB1DC-7999-254B-8510-95F987676021}" type="presOf" srcId="{F426571D-F545-4607-A1EB-115B316D1A4A}" destId="{19980B22-3F06-0B43-AB60-AF0B9899F7A3}" srcOrd="0" destOrd="1" presId="urn:microsoft.com/office/officeart/2005/8/layout/list1"/>
    <dgm:cxn modelId="{9B9C61F1-0759-0B4F-8790-DA17EFF3B1F7}" type="presOf" srcId="{F9C2CAEF-240D-4246-9391-7C552DEA8E8B}" destId="{670D75DF-0E83-E042-BF50-C2F32488661C}" srcOrd="1" destOrd="0" presId="urn:microsoft.com/office/officeart/2005/8/layout/list1"/>
    <dgm:cxn modelId="{26908389-73C7-3B44-BC66-8992ACF1AA4A}" type="presParOf" srcId="{F85580B6-6F11-414B-8610-747B8703D19D}" destId="{B548BCEB-5C7E-3E4D-8F14-7F50D3D19C70}" srcOrd="0" destOrd="0" presId="urn:microsoft.com/office/officeart/2005/8/layout/list1"/>
    <dgm:cxn modelId="{0C8B856B-DCA9-1D4A-A0E7-CE80FED08E14}" type="presParOf" srcId="{B548BCEB-5C7E-3E4D-8F14-7F50D3D19C70}" destId="{9C50FE80-B502-AB4A-96DF-733EE30ACE2E}" srcOrd="0" destOrd="0" presId="urn:microsoft.com/office/officeart/2005/8/layout/list1"/>
    <dgm:cxn modelId="{6838D33E-8B63-CA4A-8EFA-20AD494810A1}" type="presParOf" srcId="{B548BCEB-5C7E-3E4D-8F14-7F50D3D19C70}" destId="{670D75DF-0E83-E042-BF50-C2F32488661C}" srcOrd="1" destOrd="0" presId="urn:microsoft.com/office/officeart/2005/8/layout/list1"/>
    <dgm:cxn modelId="{258FCA58-60D7-F44F-BC03-7D4B89E5E29E}" type="presParOf" srcId="{F85580B6-6F11-414B-8610-747B8703D19D}" destId="{49CA2BFC-247A-5449-A614-789D56147019}" srcOrd="1" destOrd="0" presId="urn:microsoft.com/office/officeart/2005/8/layout/list1"/>
    <dgm:cxn modelId="{8426BBAE-3808-C743-A302-F3181D8D1DA6}" type="presParOf" srcId="{F85580B6-6F11-414B-8610-747B8703D19D}" destId="{19980B22-3F06-0B43-AB60-AF0B9899F7A3}" srcOrd="2" destOrd="0" presId="urn:microsoft.com/office/officeart/2005/8/layout/list1"/>
    <dgm:cxn modelId="{5167BC2B-985F-2641-9439-3F1E7943B22B}" type="presParOf" srcId="{F85580B6-6F11-414B-8610-747B8703D19D}" destId="{7818B8A2-9AEE-B546-BC5D-30C930376688}" srcOrd="3" destOrd="0" presId="urn:microsoft.com/office/officeart/2005/8/layout/list1"/>
    <dgm:cxn modelId="{8B25E8DC-D2EE-B24D-9DB1-84E422EC7B04}" type="presParOf" srcId="{F85580B6-6F11-414B-8610-747B8703D19D}" destId="{F80B21F5-0725-A042-AF64-E8445A90BFF6}" srcOrd="4" destOrd="0" presId="urn:microsoft.com/office/officeart/2005/8/layout/list1"/>
    <dgm:cxn modelId="{2A7F8414-0A8D-154F-A3AD-05EA4222B6F2}" type="presParOf" srcId="{F80B21F5-0725-A042-AF64-E8445A90BFF6}" destId="{8BE2327E-691F-5441-84AA-9D8A1E9384B1}" srcOrd="0" destOrd="0" presId="urn:microsoft.com/office/officeart/2005/8/layout/list1"/>
    <dgm:cxn modelId="{51CEEB12-20C2-EE43-B851-B4CD740F328F}" type="presParOf" srcId="{F80B21F5-0725-A042-AF64-E8445A90BFF6}" destId="{9D00C5A0-B338-2246-B26A-962F22664C1F}" srcOrd="1" destOrd="0" presId="urn:microsoft.com/office/officeart/2005/8/layout/list1"/>
    <dgm:cxn modelId="{1646CBAC-67EA-ED47-A8FA-A5B58550C3B9}" type="presParOf" srcId="{F85580B6-6F11-414B-8610-747B8703D19D}" destId="{6BC04552-576A-CD48-8B59-D9DFBA6144DB}" srcOrd="5" destOrd="0" presId="urn:microsoft.com/office/officeart/2005/8/layout/list1"/>
    <dgm:cxn modelId="{277139F4-25E4-3A40-8C4D-4C1D7DCC38F1}" type="presParOf" srcId="{F85580B6-6F11-414B-8610-747B8703D19D}" destId="{08D3CD6A-D769-7E4B-A4E6-3CDE520C0CF9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95E035E-B1D5-4C10-9882-43B40232F038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8E5D43C-7D40-4A21-B42D-7143CD065FD5}">
      <dgm:prSet/>
      <dgm:spPr/>
      <dgm:t>
        <a:bodyPr/>
        <a:lstStyle/>
        <a:p>
          <a:r>
            <a:rPr lang="en-US" dirty="0"/>
            <a:t>Core Physics Formula [2]</a:t>
          </a:r>
        </a:p>
      </dgm:t>
    </dgm:pt>
    <dgm:pt modelId="{BCF22B48-A0FA-498B-8379-EEF066F71E78}" type="parTrans" cxnId="{D5E45B7E-9CB0-4586-A84B-1DE5518D5E6B}">
      <dgm:prSet/>
      <dgm:spPr/>
      <dgm:t>
        <a:bodyPr/>
        <a:lstStyle/>
        <a:p>
          <a:endParaRPr lang="en-US"/>
        </a:p>
      </dgm:t>
    </dgm:pt>
    <dgm:pt modelId="{8D0A7816-48C1-42C7-99B1-F7B8BE2F0AF0}" type="sibTrans" cxnId="{D5E45B7E-9CB0-4586-A84B-1DE5518D5E6B}">
      <dgm:prSet/>
      <dgm:spPr/>
      <dgm:t>
        <a:bodyPr/>
        <a:lstStyle/>
        <a:p>
          <a:endParaRPr lang="en-US"/>
        </a:p>
      </dgm:t>
    </dgm:pt>
    <dgm:pt modelId="{D5D2BBC7-E007-47C4-90AD-0F0AFBDDCC93}">
      <dgm:prSet/>
      <dgm:spPr/>
      <dgm:t>
        <a:bodyPr/>
        <a:lstStyle/>
        <a:p>
          <a:r>
            <a:rPr lang="en-US" b="1" dirty="0"/>
            <a:t>Travel Time = Distance / Speed</a:t>
          </a:r>
          <a:endParaRPr lang="en-US" dirty="0"/>
        </a:p>
      </dgm:t>
    </dgm:pt>
    <dgm:pt modelId="{DFFB6221-35EC-445A-9089-DEEB5A419F2E}" type="parTrans" cxnId="{F93F2909-1391-4A44-997C-211951374059}">
      <dgm:prSet/>
      <dgm:spPr/>
      <dgm:t>
        <a:bodyPr/>
        <a:lstStyle/>
        <a:p>
          <a:endParaRPr lang="en-US"/>
        </a:p>
      </dgm:t>
    </dgm:pt>
    <dgm:pt modelId="{27B50226-CDD3-4E19-A87A-A523A2911DE9}" type="sibTrans" cxnId="{F93F2909-1391-4A44-997C-211951374059}">
      <dgm:prSet/>
      <dgm:spPr/>
      <dgm:t>
        <a:bodyPr/>
        <a:lstStyle/>
        <a:p>
          <a:endParaRPr lang="en-US"/>
        </a:p>
      </dgm:t>
    </dgm:pt>
    <dgm:pt modelId="{EC3FE175-9A4B-4BDD-90BD-7C742CE0949D}">
      <dgm:prSet/>
      <dgm:spPr/>
      <dgm:t>
        <a:bodyPr/>
        <a:lstStyle/>
        <a:p>
          <a:r>
            <a:rPr lang="en-US" dirty="0"/>
            <a:t>Time (seconds) = Length (meters) / (Speed (km/h) × 1000/3600)</a:t>
          </a:r>
        </a:p>
      </dgm:t>
    </dgm:pt>
    <dgm:pt modelId="{EF9C2821-5966-4CF9-893F-982D85A4D45D}" type="parTrans" cxnId="{7DF7B9E8-A513-403D-B7BE-137CEECFAC2E}">
      <dgm:prSet/>
      <dgm:spPr/>
      <dgm:t>
        <a:bodyPr/>
        <a:lstStyle/>
        <a:p>
          <a:endParaRPr lang="en-US"/>
        </a:p>
      </dgm:t>
    </dgm:pt>
    <dgm:pt modelId="{D22B523F-C0A4-4044-9FA8-DCFA2D739301}" type="sibTrans" cxnId="{7DF7B9E8-A513-403D-B7BE-137CEECFAC2E}">
      <dgm:prSet/>
      <dgm:spPr/>
      <dgm:t>
        <a:bodyPr/>
        <a:lstStyle/>
        <a:p>
          <a:endParaRPr lang="en-US"/>
        </a:p>
      </dgm:t>
    </dgm:pt>
    <dgm:pt modelId="{83578F5A-D122-4FB9-BE51-2AF95FADB103}">
      <dgm:prSet/>
      <dgm:spPr/>
      <dgm:t>
        <a:bodyPr/>
        <a:lstStyle/>
        <a:p>
          <a:r>
            <a:rPr lang="en-US" dirty="0"/>
            <a:t>Congestion Penalty Model [3]</a:t>
          </a:r>
        </a:p>
      </dgm:t>
    </dgm:pt>
    <dgm:pt modelId="{284C8928-4F1F-4E12-BAE1-C79790795C72}" type="parTrans" cxnId="{04EE9DF9-A16E-4CA7-9272-9F7F25696569}">
      <dgm:prSet/>
      <dgm:spPr/>
      <dgm:t>
        <a:bodyPr/>
        <a:lstStyle/>
        <a:p>
          <a:endParaRPr lang="en-US"/>
        </a:p>
      </dgm:t>
    </dgm:pt>
    <dgm:pt modelId="{EB261C75-26A8-474D-8187-21534D814B16}" type="sibTrans" cxnId="{04EE9DF9-A16E-4CA7-9272-9F7F25696569}">
      <dgm:prSet/>
      <dgm:spPr/>
      <dgm:t>
        <a:bodyPr/>
        <a:lstStyle/>
        <a:p>
          <a:endParaRPr lang="en-US"/>
        </a:p>
      </dgm:t>
    </dgm:pt>
    <dgm:pt modelId="{18171981-A797-4574-A1E5-F22BB55865BA}">
      <dgm:prSet/>
      <dgm:spPr/>
      <dgm:t>
        <a:bodyPr/>
        <a:lstStyle/>
        <a:p>
          <a:r>
            <a:rPr lang="en-US" dirty="0"/>
            <a:t>Light Traffic (1-2): </a:t>
          </a:r>
        </a:p>
        <a:p>
          <a:r>
            <a:rPr lang="en-US" dirty="0"/>
            <a:t>1.0-1.1x </a:t>
          </a:r>
        </a:p>
        <a:p>
          <a:r>
            <a:rPr lang="en-US" dirty="0"/>
            <a:t>(0-10% penalty)</a:t>
          </a:r>
        </a:p>
      </dgm:t>
    </dgm:pt>
    <dgm:pt modelId="{6C411720-18D2-412F-91D1-CB5870EA7EA8}" type="parTrans" cxnId="{86020FBE-0CA0-4952-BE24-6B6239F525A8}">
      <dgm:prSet/>
      <dgm:spPr/>
      <dgm:t>
        <a:bodyPr/>
        <a:lstStyle/>
        <a:p>
          <a:endParaRPr lang="en-US"/>
        </a:p>
      </dgm:t>
    </dgm:pt>
    <dgm:pt modelId="{D637725E-C220-4853-812B-B18E499B45A8}" type="sibTrans" cxnId="{86020FBE-0CA0-4952-BE24-6B6239F525A8}">
      <dgm:prSet/>
      <dgm:spPr/>
      <dgm:t>
        <a:bodyPr/>
        <a:lstStyle/>
        <a:p>
          <a:endParaRPr lang="en-US"/>
        </a:p>
      </dgm:t>
    </dgm:pt>
    <dgm:pt modelId="{6A5D9BBD-9264-4EC2-9B3D-AD0F1CB44279}">
      <dgm:prSet/>
      <dgm:spPr/>
      <dgm:t>
        <a:bodyPr/>
        <a:lstStyle/>
        <a:p>
          <a:r>
            <a:rPr lang="en-US" dirty="0"/>
            <a:t>Moderate Traffic (3-4): </a:t>
          </a:r>
        </a:p>
        <a:p>
          <a:r>
            <a:rPr lang="en-US" dirty="0"/>
            <a:t>1.1-1.3x </a:t>
          </a:r>
        </a:p>
        <a:p>
          <a:r>
            <a:rPr lang="en-US" dirty="0"/>
            <a:t>(10-30% penalty)</a:t>
          </a:r>
        </a:p>
      </dgm:t>
    </dgm:pt>
    <dgm:pt modelId="{97D83022-47D3-4E3A-991E-1E53CEA3FBDA}" type="parTrans" cxnId="{61C82837-B8D8-45EF-B1DF-97305CF85C47}">
      <dgm:prSet/>
      <dgm:spPr/>
      <dgm:t>
        <a:bodyPr/>
        <a:lstStyle/>
        <a:p>
          <a:endParaRPr lang="en-US"/>
        </a:p>
      </dgm:t>
    </dgm:pt>
    <dgm:pt modelId="{7DB68EF2-AFAB-4D9F-B1DC-6CBBC30F968D}" type="sibTrans" cxnId="{61C82837-B8D8-45EF-B1DF-97305CF85C47}">
      <dgm:prSet/>
      <dgm:spPr/>
      <dgm:t>
        <a:bodyPr/>
        <a:lstStyle/>
        <a:p>
          <a:endParaRPr lang="en-US"/>
        </a:p>
      </dgm:t>
    </dgm:pt>
    <dgm:pt modelId="{3FCAB9C5-3FEE-40F9-B22D-5F352375600A}">
      <dgm:prSet/>
      <dgm:spPr/>
      <dgm:t>
        <a:bodyPr/>
        <a:lstStyle/>
        <a:p>
          <a:r>
            <a:rPr lang="en-US" dirty="0"/>
            <a:t>Heavy Traffic (5-6): </a:t>
          </a:r>
        </a:p>
        <a:p>
          <a:r>
            <a:rPr lang="en-US" dirty="0"/>
            <a:t>1.3-1.6x </a:t>
          </a:r>
        </a:p>
        <a:p>
          <a:r>
            <a:rPr lang="en-US" dirty="0"/>
            <a:t>(30-60% penalty)</a:t>
          </a:r>
        </a:p>
      </dgm:t>
    </dgm:pt>
    <dgm:pt modelId="{C7A33553-61DF-45A4-9069-EBEC1654E2B0}" type="parTrans" cxnId="{8DE62B3D-C97A-4BAC-AC0A-D9EC3C197811}">
      <dgm:prSet/>
      <dgm:spPr/>
      <dgm:t>
        <a:bodyPr/>
        <a:lstStyle/>
        <a:p>
          <a:endParaRPr lang="en-US"/>
        </a:p>
      </dgm:t>
    </dgm:pt>
    <dgm:pt modelId="{19DF1F67-E8D7-4C49-A30C-06DBED6D2D9D}" type="sibTrans" cxnId="{8DE62B3D-C97A-4BAC-AC0A-D9EC3C197811}">
      <dgm:prSet/>
      <dgm:spPr/>
      <dgm:t>
        <a:bodyPr/>
        <a:lstStyle/>
        <a:p>
          <a:endParaRPr lang="en-US"/>
        </a:p>
      </dgm:t>
    </dgm:pt>
    <dgm:pt modelId="{9789244B-319A-49BF-B0DE-C4AEBFCA16DB}">
      <dgm:prSet/>
      <dgm:spPr/>
      <dgm:t>
        <a:bodyPr/>
        <a:lstStyle/>
        <a:p>
          <a:r>
            <a:rPr lang="en-US" dirty="0"/>
            <a:t>Severe Traffic (7-8): </a:t>
          </a:r>
        </a:p>
        <a:p>
          <a:r>
            <a:rPr lang="en-US" dirty="0"/>
            <a:t>1.6-2.0x </a:t>
          </a:r>
        </a:p>
        <a:p>
          <a:r>
            <a:rPr lang="en-US" dirty="0"/>
            <a:t>(60-100% penalty)</a:t>
          </a:r>
        </a:p>
      </dgm:t>
    </dgm:pt>
    <dgm:pt modelId="{437210ED-317B-428D-9907-9EC8E8E476E5}" type="parTrans" cxnId="{B245178E-C3BA-41EB-923D-B0C8B708A946}">
      <dgm:prSet/>
      <dgm:spPr/>
      <dgm:t>
        <a:bodyPr/>
        <a:lstStyle/>
        <a:p>
          <a:endParaRPr lang="en-US"/>
        </a:p>
      </dgm:t>
    </dgm:pt>
    <dgm:pt modelId="{47B40D4F-E046-4481-9D6C-D32B6D1BFF6A}" type="sibTrans" cxnId="{B245178E-C3BA-41EB-923D-B0C8B708A946}">
      <dgm:prSet/>
      <dgm:spPr/>
      <dgm:t>
        <a:bodyPr/>
        <a:lstStyle/>
        <a:p>
          <a:endParaRPr lang="en-US"/>
        </a:p>
      </dgm:t>
    </dgm:pt>
    <dgm:pt modelId="{5219408B-E5AB-4E8E-8B9C-D35907C15F0E}">
      <dgm:prSet/>
      <dgm:spPr/>
      <dgm:t>
        <a:bodyPr/>
        <a:lstStyle/>
        <a:p>
          <a:r>
            <a:rPr lang="en-US" dirty="0"/>
            <a:t>Gridlock (9-10): </a:t>
          </a:r>
        </a:p>
        <a:p>
          <a:r>
            <a:rPr lang="en-US" dirty="0"/>
            <a:t>2.0-2.5x </a:t>
          </a:r>
        </a:p>
        <a:p>
          <a:r>
            <a:rPr lang="en-US" dirty="0"/>
            <a:t>(100-150% penalty, capped)</a:t>
          </a:r>
        </a:p>
      </dgm:t>
    </dgm:pt>
    <dgm:pt modelId="{702020C1-C6A0-4E2B-B393-D1BD06116B0A}" type="parTrans" cxnId="{5A48DB61-C66D-458A-9181-7D661F21640C}">
      <dgm:prSet/>
      <dgm:spPr/>
      <dgm:t>
        <a:bodyPr/>
        <a:lstStyle/>
        <a:p>
          <a:endParaRPr lang="en-US"/>
        </a:p>
      </dgm:t>
    </dgm:pt>
    <dgm:pt modelId="{19C6DD5B-1827-41D6-8CB8-CB800E7326CA}" type="sibTrans" cxnId="{5A48DB61-C66D-458A-9181-7D661F21640C}">
      <dgm:prSet/>
      <dgm:spPr/>
      <dgm:t>
        <a:bodyPr/>
        <a:lstStyle/>
        <a:p>
          <a:endParaRPr lang="en-US"/>
        </a:p>
      </dgm:t>
    </dgm:pt>
    <dgm:pt modelId="{0A1783DB-C996-0C4C-8DC4-6E80437A1E1D}" type="pres">
      <dgm:prSet presAssocID="{595E035E-B1D5-4C10-9882-43B40232F038}" presName="Name0" presStyleCnt="0">
        <dgm:presLayoutVars>
          <dgm:dir/>
          <dgm:animLvl val="lvl"/>
          <dgm:resizeHandles val="exact"/>
        </dgm:presLayoutVars>
      </dgm:prSet>
      <dgm:spPr/>
    </dgm:pt>
    <dgm:pt modelId="{193AC7E5-4470-0748-AFAE-D1BE998EC03A}" type="pres">
      <dgm:prSet presAssocID="{83578F5A-D122-4FB9-BE51-2AF95FADB103}" presName="boxAndChildren" presStyleCnt="0"/>
      <dgm:spPr/>
    </dgm:pt>
    <dgm:pt modelId="{4DE53398-68D7-614E-A8CE-42A53DC7CE19}" type="pres">
      <dgm:prSet presAssocID="{83578F5A-D122-4FB9-BE51-2AF95FADB103}" presName="parentTextBox" presStyleLbl="node1" presStyleIdx="0" presStyleCnt="2"/>
      <dgm:spPr/>
    </dgm:pt>
    <dgm:pt modelId="{50D93010-E9E5-DE46-AC5F-15844F8AFFA4}" type="pres">
      <dgm:prSet presAssocID="{83578F5A-D122-4FB9-BE51-2AF95FADB103}" presName="entireBox" presStyleLbl="node1" presStyleIdx="0" presStyleCnt="2"/>
      <dgm:spPr/>
    </dgm:pt>
    <dgm:pt modelId="{2DBB7F39-C8EA-174E-84F8-5A170048EE62}" type="pres">
      <dgm:prSet presAssocID="{83578F5A-D122-4FB9-BE51-2AF95FADB103}" presName="descendantBox" presStyleCnt="0"/>
      <dgm:spPr/>
    </dgm:pt>
    <dgm:pt modelId="{BB919D2A-5535-A746-B5DB-E687A597B655}" type="pres">
      <dgm:prSet presAssocID="{18171981-A797-4574-A1E5-F22BB55865BA}" presName="childTextBox" presStyleLbl="fgAccFollowNode1" presStyleIdx="0" presStyleCnt="7">
        <dgm:presLayoutVars>
          <dgm:bulletEnabled val="1"/>
        </dgm:presLayoutVars>
      </dgm:prSet>
      <dgm:spPr/>
    </dgm:pt>
    <dgm:pt modelId="{0655D367-D3DD-A145-A9B7-CD98524D6B8B}" type="pres">
      <dgm:prSet presAssocID="{6A5D9BBD-9264-4EC2-9B3D-AD0F1CB44279}" presName="childTextBox" presStyleLbl="fgAccFollowNode1" presStyleIdx="1" presStyleCnt="7">
        <dgm:presLayoutVars>
          <dgm:bulletEnabled val="1"/>
        </dgm:presLayoutVars>
      </dgm:prSet>
      <dgm:spPr/>
    </dgm:pt>
    <dgm:pt modelId="{798D9E4D-FB16-0243-A48F-BC4E9CFD11C0}" type="pres">
      <dgm:prSet presAssocID="{3FCAB9C5-3FEE-40F9-B22D-5F352375600A}" presName="childTextBox" presStyleLbl="fgAccFollowNode1" presStyleIdx="2" presStyleCnt="7">
        <dgm:presLayoutVars>
          <dgm:bulletEnabled val="1"/>
        </dgm:presLayoutVars>
      </dgm:prSet>
      <dgm:spPr/>
    </dgm:pt>
    <dgm:pt modelId="{7049DBB0-EC2D-1644-9F26-52DEF534D3E5}" type="pres">
      <dgm:prSet presAssocID="{9789244B-319A-49BF-B0DE-C4AEBFCA16DB}" presName="childTextBox" presStyleLbl="fgAccFollowNode1" presStyleIdx="3" presStyleCnt="7">
        <dgm:presLayoutVars>
          <dgm:bulletEnabled val="1"/>
        </dgm:presLayoutVars>
      </dgm:prSet>
      <dgm:spPr/>
    </dgm:pt>
    <dgm:pt modelId="{B4E2510D-E7AC-ED47-ADD2-E82CD425B7DF}" type="pres">
      <dgm:prSet presAssocID="{5219408B-E5AB-4E8E-8B9C-D35907C15F0E}" presName="childTextBox" presStyleLbl="fgAccFollowNode1" presStyleIdx="4" presStyleCnt="7">
        <dgm:presLayoutVars>
          <dgm:bulletEnabled val="1"/>
        </dgm:presLayoutVars>
      </dgm:prSet>
      <dgm:spPr/>
    </dgm:pt>
    <dgm:pt modelId="{ECECE2A6-46F8-F640-8888-09DE45B8F12B}" type="pres">
      <dgm:prSet presAssocID="{8D0A7816-48C1-42C7-99B1-F7B8BE2F0AF0}" presName="sp" presStyleCnt="0"/>
      <dgm:spPr/>
    </dgm:pt>
    <dgm:pt modelId="{54985F57-495F-1949-9856-DFB28D0BC6E2}" type="pres">
      <dgm:prSet presAssocID="{38E5D43C-7D40-4A21-B42D-7143CD065FD5}" presName="arrowAndChildren" presStyleCnt="0"/>
      <dgm:spPr/>
    </dgm:pt>
    <dgm:pt modelId="{7ED1E367-0A80-CC44-A489-B74B805DE35B}" type="pres">
      <dgm:prSet presAssocID="{38E5D43C-7D40-4A21-B42D-7143CD065FD5}" presName="parentTextArrow" presStyleLbl="node1" presStyleIdx="0" presStyleCnt="2"/>
      <dgm:spPr/>
    </dgm:pt>
    <dgm:pt modelId="{64DB31BD-6333-6142-84C4-837116ECE518}" type="pres">
      <dgm:prSet presAssocID="{38E5D43C-7D40-4A21-B42D-7143CD065FD5}" presName="arrow" presStyleLbl="node1" presStyleIdx="1" presStyleCnt="2"/>
      <dgm:spPr/>
    </dgm:pt>
    <dgm:pt modelId="{C4CB7524-EC82-AB43-A15B-23433BB49C0C}" type="pres">
      <dgm:prSet presAssocID="{38E5D43C-7D40-4A21-B42D-7143CD065FD5}" presName="descendantArrow" presStyleCnt="0"/>
      <dgm:spPr/>
    </dgm:pt>
    <dgm:pt modelId="{8BBBEA37-4721-8F40-AD86-0310930A2172}" type="pres">
      <dgm:prSet presAssocID="{D5D2BBC7-E007-47C4-90AD-0F0AFBDDCC93}" presName="childTextArrow" presStyleLbl="fgAccFollowNode1" presStyleIdx="5" presStyleCnt="7">
        <dgm:presLayoutVars>
          <dgm:bulletEnabled val="1"/>
        </dgm:presLayoutVars>
      </dgm:prSet>
      <dgm:spPr/>
    </dgm:pt>
    <dgm:pt modelId="{B8FCF360-CDB2-9441-A6CD-4F92BF070CF1}" type="pres">
      <dgm:prSet presAssocID="{EC3FE175-9A4B-4BDD-90BD-7C742CE0949D}" presName="childTextArrow" presStyleLbl="fgAccFollowNode1" presStyleIdx="6" presStyleCnt="7">
        <dgm:presLayoutVars>
          <dgm:bulletEnabled val="1"/>
        </dgm:presLayoutVars>
      </dgm:prSet>
      <dgm:spPr/>
    </dgm:pt>
  </dgm:ptLst>
  <dgm:cxnLst>
    <dgm:cxn modelId="{F93F2909-1391-4A44-997C-211951374059}" srcId="{38E5D43C-7D40-4A21-B42D-7143CD065FD5}" destId="{D5D2BBC7-E007-47C4-90AD-0F0AFBDDCC93}" srcOrd="0" destOrd="0" parTransId="{DFFB6221-35EC-445A-9089-DEEB5A419F2E}" sibTransId="{27B50226-CDD3-4E19-A87A-A523A2911DE9}"/>
    <dgm:cxn modelId="{61C82837-B8D8-45EF-B1DF-97305CF85C47}" srcId="{83578F5A-D122-4FB9-BE51-2AF95FADB103}" destId="{6A5D9BBD-9264-4EC2-9B3D-AD0F1CB44279}" srcOrd="1" destOrd="0" parTransId="{97D83022-47D3-4E3A-991E-1E53CEA3FBDA}" sibTransId="{7DB68EF2-AFAB-4D9F-B1DC-6CBBC30F968D}"/>
    <dgm:cxn modelId="{8DE62B3D-C97A-4BAC-AC0A-D9EC3C197811}" srcId="{83578F5A-D122-4FB9-BE51-2AF95FADB103}" destId="{3FCAB9C5-3FEE-40F9-B22D-5F352375600A}" srcOrd="2" destOrd="0" parTransId="{C7A33553-61DF-45A4-9069-EBEC1654E2B0}" sibTransId="{19DF1F67-E8D7-4C49-A30C-06DBED6D2D9D}"/>
    <dgm:cxn modelId="{5A48DB61-C66D-458A-9181-7D661F21640C}" srcId="{83578F5A-D122-4FB9-BE51-2AF95FADB103}" destId="{5219408B-E5AB-4E8E-8B9C-D35907C15F0E}" srcOrd="4" destOrd="0" parTransId="{702020C1-C6A0-4E2B-B393-D1BD06116B0A}" sibTransId="{19C6DD5B-1827-41D6-8CB8-CB800E7326CA}"/>
    <dgm:cxn modelId="{D5E45B7E-9CB0-4586-A84B-1DE5518D5E6B}" srcId="{595E035E-B1D5-4C10-9882-43B40232F038}" destId="{38E5D43C-7D40-4A21-B42D-7143CD065FD5}" srcOrd="0" destOrd="0" parTransId="{BCF22B48-A0FA-498B-8379-EEF066F71E78}" sibTransId="{8D0A7816-48C1-42C7-99B1-F7B8BE2F0AF0}"/>
    <dgm:cxn modelId="{1FE78B81-53FF-7B4D-B6BB-48253C4DF53F}" type="presOf" srcId="{3FCAB9C5-3FEE-40F9-B22D-5F352375600A}" destId="{798D9E4D-FB16-0243-A48F-BC4E9CFD11C0}" srcOrd="0" destOrd="0" presId="urn:microsoft.com/office/officeart/2005/8/layout/process4"/>
    <dgm:cxn modelId="{7BB62E8C-5797-E34B-9D2A-E69D6787802B}" type="presOf" srcId="{83578F5A-D122-4FB9-BE51-2AF95FADB103}" destId="{50D93010-E9E5-DE46-AC5F-15844F8AFFA4}" srcOrd="1" destOrd="0" presId="urn:microsoft.com/office/officeart/2005/8/layout/process4"/>
    <dgm:cxn modelId="{B245178E-C3BA-41EB-923D-B0C8B708A946}" srcId="{83578F5A-D122-4FB9-BE51-2AF95FADB103}" destId="{9789244B-319A-49BF-B0DE-C4AEBFCA16DB}" srcOrd="3" destOrd="0" parTransId="{437210ED-317B-428D-9907-9EC8E8E476E5}" sibTransId="{47B40D4F-E046-4481-9D6C-D32B6D1BFF6A}"/>
    <dgm:cxn modelId="{EE7554A2-0A8E-3244-B150-EF1D11839C43}" type="presOf" srcId="{5219408B-E5AB-4E8E-8B9C-D35907C15F0E}" destId="{B4E2510D-E7AC-ED47-ADD2-E82CD425B7DF}" srcOrd="0" destOrd="0" presId="urn:microsoft.com/office/officeart/2005/8/layout/process4"/>
    <dgm:cxn modelId="{CFBD9CA6-4365-E74D-9D72-564AEF2483DD}" type="presOf" srcId="{83578F5A-D122-4FB9-BE51-2AF95FADB103}" destId="{4DE53398-68D7-614E-A8CE-42A53DC7CE19}" srcOrd="0" destOrd="0" presId="urn:microsoft.com/office/officeart/2005/8/layout/process4"/>
    <dgm:cxn modelId="{AD7ED7B4-0190-7446-96D6-D716FB36A822}" type="presOf" srcId="{38E5D43C-7D40-4A21-B42D-7143CD065FD5}" destId="{64DB31BD-6333-6142-84C4-837116ECE518}" srcOrd="1" destOrd="0" presId="urn:microsoft.com/office/officeart/2005/8/layout/process4"/>
    <dgm:cxn modelId="{0FFE6AB7-AA0B-7C4A-B8C6-A1C54A24CEB4}" type="presOf" srcId="{EC3FE175-9A4B-4BDD-90BD-7C742CE0949D}" destId="{B8FCF360-CDB2-9441-A6CD-4F92BF070CF1}" srcOrd="0" destOrd="0" presId="urn:microsoft.com/office/officeart/2005/8/layout/process4"/>
    <dgm:cxn modelId="{2B3596BD-16F9-2946-9B2D-3E4476D53E51}" type="presOf" srcId="{D5D2BBC7-E007-47C4-90AD-0F0AFBDDCC93}" destId="{8BBBEA37-4721-8F40-AD86-0310930A2172}" srcOrd="0" destOrd="0" presId="urn:microsoft.com/office/officeart/2005/8/layout/process4"/>
    <dgm:cxn modelId="{86020FBE-0CA0-4952-BE24-6B6239F525A8}" srcId="{83578F5A-D122-4FB9-BE51-2AF95FADB103}" destId="{18171981-A797-4574-A1E5-F22BB55865BA}" srcOrd="0" destOrd="0" parTransId="{6C411720-18D2-412F-91D1-CB5870EA7EA8}" sibTransId="{D637725E-C220-4853-812B-B18E499B45A8}"/>
    <dgm:cxn modelId="{DCA27EC0-E7D8-4143-B5C0-F6F8D5152BF4}" type="presOf" srcId="{9789244B-319A-49BF-B0DE-C4AEBFCA16DB}" destId="{7049DBB0-EC2D-1644-9F26-52DEF534D3E5}" srcOrd="0" destOrd="0" presId="urn:microsoft.com/office/officeart/2005/8/layout/process4"/>
    <dgm:cxn modelId="{B69A83CA-D38E-9941-901C-5B37DB1EAE36}" type="presOf" srcId="{595E035E-B1D5-4C10-9882-43B40232F038}" destId="{0A1783DB-C996-0C4C-8DC4-6E80437A1E1D}" srcOrd="0" destOrd="0" presId="urn:microsoft.com/office/officeart/2005/8/layout/process4"/>
    <dgm:cxn modelId="{3F799ED9-5E70-3C42-9540-3B044D95012A}" type="presOf" srcId="{18171981-A797-4574-A1E5-F22BB55865BA}" destId="{BB919D2A-5535-A746-B5DB-E687A597B655}" srcOrd="0" destOrd="0" presId="urn:microsoft.com/office/officeart/2005/8/layout/process4"/>
    <dgm:cxn modelId="{D77A8ADE-6B4C-554E-98FF-6811E4C029D1}" type="presOf" srcId="{6A5D9BBD-9264-4EC2-9B3D-AD0F1CB44279}" destId="{0655D367-D3DD-A145-A9B7-CD98524D6B8B}" srcOrd="0" destOrd="0" presId="urn:microsoft.com/office/officeart/2005/8/layout/process4"/>
    <dgm:cxn modelId="{A7D494E2-EB55-064C-B834-344FAFF22B74}" type="presOf" srcId="{38E5D43C-7D40-4A21-B42D-7143CD065FD5}" destId="{7ED1E367-0A80-CC44-A489-B74B805DE35B}" srcOrd="0" destOrd="0" presId="urn:microsoft.com/office/officeart/2005/8/layout/process4"/>
    <dgm:cxn modelId="{7DF7B9E8-A513-403D-B7BE-137CEECFAC2E}" srcId="{38E5D43C-7D40-4A21-B42D-7143CD065FD5}" destId="{EC3FE175-9A4B-4BDD-90BD-7C742CE0949D}" srcOrd="1" destOrd="0" parTransId="{EF9C2821-5966-4CF9-893F-982D85A4D45D}" sibTransId="{D22B523F-C0A4-4044-9FA8-DCFA2D739301}"/>
    <dgm:cxn modelId="{04EE9DF9-A16E-4CA7-9272-9F7F25696569}" srcId="{595E035E-B1D5-4C10-9882-43B40232F038}" destId="{83578F5A-D122-4FB9-BE51-2AF95FADB103}" srcOrd="1" destOrd="0" parTransId="{284C8928-4F1F-4E12-BAE1-C79790795C72}" sibTransId="{EB261C75-26A8-474D-8187-21534D814B16}"/>
    <dgm:cxn modelId="{E55EFCEF-00B1-F44D-8F98-91FDD3AF1337}" type="presParOf" srcId="{0A1783DB-C996-0C4C-8DC4-6E80437A1E1D}" destId="{193AC7E5-4470-0748-AFAE-D1BE998EC03A}" srcOrd="0" destOrd="0" presId="urn:microsoft.com/office/officeart/2005/8/layout/process4"/>
    <dgm:cxn modelId="{DA165AE5-DA2C-3A44-A981-AB55D7B30CF0}" type="presParOf" srcId="{193AC7E5-4470-0748-AFAE-D1BE998EC03A}" destId="{4DE53398-68D7-614E-A8CE-42A53DC7CE19}" srcOrd="0" destOrd="0" presId="urn:microsoft.com/office/officeart/2005/8/layout/process4"/>
    <dgm:cxn modelId="{1FDC4800-76B5-4249-BE37-8D51E330227F}" type="presParOf" srcId="{193AC7E5-4470-0748-AFAE-D1BE998EC03A}" destId="{50D93010-E9E5-DE46-AC5F-15844F8AFFA4}" srcOrd="1" destOrd="0" presId="urn:microsoft.com/office/officeart/2005/8/layout/process4"/>
    <dgm:cxn modelId="{81E8306B-D708-5B48-8BDC-7FC47A267AF2}" type="presParOf" srcId="{193AC7E5-4470-0748-AFAE-D1BE998EC03A}" destId="{2DBB7F39-C8EA-174E-84F8-5A170048EE62}" srcOrd="2" destOrd="0" presId="urn:microsoft.com/office/officeart/2005/8/layout/process4"/>
    <dgm:cxn modelId="{677C9A9A-5CAC-0445-A371-7B82285CD28F}" type="presParOf" srcId="{2DBB7F39-C8EA-174E-84F8-5A170048EE62}" destId="{BB919D2A-5535-A746-B5DB-E687A597B655}" srcOrd="0" destOrd="0" presId="urn:microsoft.com/office/officeart/2005/8/layout/process4"/>
    <dgm:cxn modelId="{BCFFE6CA-3BA8-DE4B-8737-8E2513AD5CA0}" type="presParOf" srcId="{2DBB7F39-C8EA-174E-84F8-5A170048EE62}" destId="{0655D367-D3DD-A145-A9B7-CD98524D6B8B}" srcOrd="1" destOrd="0" presId="urn:microsoft.com/office/officeart/2005/8/layout/process4"/>
    <dgm:cxn modelId="{124221AB-DE79-6049-9F53-E28F424BBA93}" type="presParOf" srcId="{2DBB7F39-C8EA-174E-84F8-5A170048EE62}" destId="{798D9E4D-FB16-0243-A48F-BC4E9CFD11C0}" srcOrd="2" destOrd="0" presId="urn:microsoft.com/office/officeart/2005/8/layout/process4"/>
    <dgm:cxn modelId="{CD2E9509-6A6A-2848-BC57-2C2E455243CB}" type="presParOf" srcId="{2DBB7F39-C8EA-174E-84F8-5A170048EE62}" destId="{7049DBB0-EC2D-1644-9F26-52DEF534D3E5}" srcOrd="3" destOrd="0" presId="urn:microsoft.com/office/officeart/2005/8/layout/process4"/>
    <dgm:cxn modelId="{2B533F9A-B414-E740-9ECC-6A2AF1AE74AB}" type="presParOf" srcId="{2DBB7F39-C8EA-174E-84F8-5A170048EE62}" destId="{B4E2510D-E7AC-ED47-ADD2-E82CD425B7DF}" srcOrd="4" destOrd="0" presId="urn:microsoft.com/office/officeart/2005/8/layout/process4"/>
    <dgm:cxn modelId="{B65BC675-B061-D440-A839-593E39A04C87}" type="presParOf" srcId="{0A1783DB-C996-0C4C-8DC4-6E80437A1E1D}" destId="{ECECE2A6-46F8-F640-8888-09DE45B8F12B}" srcOrd="1" destOrd="0" presId="urn:microsoft.com/office/officeart/2005/8/layout/process4"/>
    <dgm:cxn modelId="{8127F8F3-8268-7B49-BBE0-C4AE171E940E}" type="presParOf" srcId="{0A1783DB-C996-0C4C-8DC4-6E80437A1E1D}" destId="{54985F57-495F-1949-9856-DFB28D0BC6E2}" srcOrd="2" destOrd="0" presId="urn:microsoft.com/office/officeart/2005/8/layout/process4"/>
    <dgm:cxn modelId="{7B648641-9A09-7445-8130-285377324891}" type="presParOf" srcId="{54985F57-495F-1949-9856-DFB28D0BC6E2}" destId="{7ED1E367-0A80-CC44-A489-B74B805DE35B}" srcOrd="0" destOrd="0" presId="urn:microsoft.com/office/officeart/2005/8/layout/process4"/>
    <dgm:cxn modelId="{A095569C-9E64-0442-A57A-AC5CF0E37463}" type="presParOf" srcId="{54985F57-495F-1949-9856-DFB28D0BC6E2}" destId="{64DB31BD-6333-6142-84C4-837116ECE518}" srcOrd="1" destOrd="0" presId="urn:microsoft.com/office/officeart/2005/8/layout/process4"/>
    <dgm:cxn modelId="{57E64D63-7A1A-F043-88B9-0BD3862163A9}" type="presParOf" srcId="{54985F57-495F-1949-9856-DFB28D0BC6E2}" destId="{C4CB7524-EC82-AB43-A15B-23433BB49C0C}" srcOrd="2" destOrd="0" presId="urn:microsoft.com/office/officeart/2005/8/layout/process4"/>
    <dgm:cxn modelId="{7E1E1051-3569-9242-A09C-12F7E3355911}" type="presParOf" srcId="{C4CB7524-EC82-AB43-A15B-23433BB49C0C}" destId="{8BBBEA37-4721-8F40-AD86-0310930A2172}" srcOrd="0" destOrd="0" presId="urn:microsoft.com/office/officeart/2005/8/layout/process4"/>
    <dgm:cxn modelId="{105D142D-F346-3F48-B44B-84E28930C367}" type="presParOf" srcId="{C4CB7524-EC82-AB43-A15B-23433BB49C0C}" destId="{B8FCF360-CDB2-9441-A6CD-4F92BF070CF1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A312F38-B5E9-43D1-973E-E9547006FAF6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D60E96-D5F4-4AE6-A068-F6B698453A47}">
      <dgm:prSet/>
      <dgm:spPr/>
      <dgm:t>
        <a:bodyPr/>
        <a:lstStyle/>
        <a:p>
          <a:r>
            <a:rPr lang="en-US"/>
            <a:t>Network Statistics:</a:t>
          </a:r>
        </a:p>
      </dgm:t>
    </dgm:pt>
    <dgm:pt modelId="{D1E5885F-F240-4214-8F8D-B50446FD0AE0}" type="parTrans" cxnId="{913FFE09-892C-4453-91D2-1D8FAAD601B2}">
      <dgm:prSet/>
      <dgm:spPr/>
      <dgm:t>
        <a:bodyPr/>
        <a:lstStyle/>
        <a:p>
          <a:endParaRPr lang="en-US"/>
        </a:p>
      </dgm:t>
    </dgm:pt>
    <dgm:pt modelId="{656DDD21-7426-4AF5-AFFC-1F1AC57BD3B1}" type="sibTrans" cxnId="{913FFE09-892C-4453-91D2-1D8FAAD601B2}">
      <dgm:prSet/>
      <dgm:spPr/>
      <dgm:t>
        <a:bodyPr/>
        <a:lstStyle/>
        <a:p>
          <a:endParaRPr lang="en-US"/>
        </a:p>
      </dgm:t>
    </dgm:pt>
    <dgm:pt modelId="{78C83C7D-707A-49A5-9E01-9E50F2D23726}">
      <dgm:prSet/>
      <dgm:spPr/>
      <dgm:t>
        <a:bodyPr/>
        <a:lstStyle/>
        <a:p>
          <a:r>
            <a:rPr lang="en-GB" b="1" dirty="0"/>
            <a:t>Total Nodes: 2,847</a:t>
          </a:r>
          <a:endParaRPr lang="en-US" dirty="0"/>
        </a:p>
      </dgm:t>
    </dgm:pt>
    <dgm:pt modelId="{3CE94C7A-A497-44D7-9A18-C03B918DC347}" type="parTrans" cxnId="{5285DA48-4355-420D-B4FD-745F4C28F488}">
      <dgm:prSet/>
      <dgm:spPr/>
      <dgm:t>
        <a:bodyPr/>
        <a:lstStyle/>
        <a:p>
          <a:endParaRPr lang="en-US"/>
        </a:p>
      </dgm:t>
    </dgm:pt>
    <dgm:pt modelId="{AB081FDD-6AF0-493A-ACA2-2AD1134AC470}" type="sibTrans" cxnId="{5285DA48-4355-420D-B4FD-745F4C28F488}">
      <dgm:prSet/>
      <dgm:spPr/>
      <dgm:t>
        <a:bodyPr/>
        <a:lstStyle/>
        <a:p>
          <a:endParaRPr lang="en-US"/>
        </a:p>
      </dgm:t>
    </dgm:pt>
    <dgm:pt modelId="{61377712-92D7-4FF0-ADA8-CC4C275BDBD2}">
      <dgm:prSet/>
      <dgm:spPr/>
      <dgm:t>
        <a:bodyPr/>
        <a:lstStyle/>
        <a:p>
          <a:r>
            <a:rPr lang="en-US" b="1" dirty="0"/>
            <a:t>Total Edges: 7,234</a:t>
          </a:r>
          <a:endParaRPr lang="en-US" dirty="0"/>
        </a:p>
      </dgm:t>
    </dgm:pt>
    <dgm:pt modelId="{8A92E189-524D-450E-9228-9C74E08212B0}" type="parTrans" cxnId="{F2E49492-45E5-41C5-86DA-C2E7F4E38F15}">
      <dgm:prSet/>
      <dgm:spPr/>
      <dgm:t>
        <a:bodyPr/>
        <a:lstStyle/>
        <a:p>
          <a:endParaRPr lang="en-US"/>
        </a:p>
      </dgm:t>
    </dgm:pt>
    <dgm:pt modelId="{3D01D22B-CAA0-4655-9A6E-E0140D82789E}" type="sibTrans" cxnId="{F2E49492-45E5-41C5-86DA-C2E7F4E38F15}">
      <dgm:prSet/>
      <dgm:spPr/>
      <dgm:t>
        <a:bodyPr/>
        <a:lstStyle/>
        <a:p>
          <a:endParaRPr lang="en-US"/>
        </a:p>
      </dgm:t>
    </dgm:pt>
    <dgm:pt modelId="{E9531AA8-8F5F-4F7B-97B4-FEBADD981883}">
      <dgm:prSet/>
      <dgm:spPr/>
      <dgm:t>
        <a:bodyPr/>
        <a:lstStyle/>
        <a:p>
          <a:r>
            <a:rPr lang="en-US" dirty="0"/>
            <a:t>Coverage Area: City of London, UK</a:t>
          </a:r>
        </a:p>
      </dgm:t>
    </dgm:pt>
    <dgm:pt modelId="{3C74C19D-6576-483C-8FFA-5F95CDF46FC6}" type="parTrans" cxnId="{C1A2AA5A-F066-4D21-B6A8-C5CAD51C8B3A}">
      <dgm:prSet/>
      <dgm:spPr/>
      <dgm:t>
        <a:bodyPr/>
        <a:lstStyle/>
        <a:p>
          <a:endParaRPr lang="en-US"/>
        </a:p>
      </dgm:t>
    </dgm:pt>
    <dgm:pt modelId="{97E53A21-A76A-485E-8B61-58C7348BB7C2}" type="sibTrans" cxnId="{C1A2AA5A-F066-4D21-B6A8-C5CAD51C8B3A}">
      <dgm:prSet/>
      <dgm:spPr/>
      <dgm:t>
        <a:bodyPr/>
        <a:lstStyle/>
        <a:p>
          <a:endParaRPr lang="en-US"/>
        </a:p>
      </dgm:t>
    </dgm:pt>
    <dgm:pt modelId="{3B0D5550-F32D-42BC-B049-FF027932EFC3}">
      <dgm:prSet/>
      <dgm:spPr/>
      <dgm:t>
        <a:bodyPr/>
        <a:lstStyle/>
        <a:p>
          <a:r>
            <a:rPr lang="en-US"/>
            <a:t>Performance Metrics:</a:t>
          </a:r>
        </a:p>
      </dgm:t>
    </dgm:pt>
    <dgm:pt modelId="{07DCDD77-6D8B-4DDF-9A78-389F578A6900}" type="parTrans" cxnId="{B4621644-2090-4EDF-B577-A3E009203041}">
      <dgm:prSet/>
      <dgm:spPr/>
      <dgm:t>
        <a:bodyPr/>
        <a:lstStyle/>
        <a:p>
          <a:endParaRPr lang="en-US"/>
        </a:p>
      </dgm:t>
    </dgm:pt>
    <dgm:pt modelId="{95A32ECA-1B46-40A0-83D1-3D5FEB9062AB}" type="sibTrans" cxnId="{B4621644-2090-4EDF-B577-A3E009203041}">
      <dgm:prSet/>
      <dgm:spPr/>
      <dgm:t>
        <a:bodyPr/>
        <a:lstStyle/>
        <a:p>
          <a:endParaRPr lang="en-US"/>
        </a:p>
      </dgm:t>
    </dgm:pt>
    <dgm:pt modelId="{CEFA08D9-B4F4-4F21-8994-485766BEC4BC}">
      <dgm:prSet/>
      <dgm:spPr/>
      <dgm:t>
        <a:bodyPr/>
        <a:lstStyle/>
        <a:p>
          <a:r>
            <a:rPr lang="en-US" dirty="0"/>
            <a:t>Route Calculation: &lt;0.1 second average (for all algorithms)</a:t>
          </a:r>
        </a:p>
      </dgm:t>
    </dgm:pt>
    <dgm:pt modelId="{E4F9F03D-1381-4BB8-9389-B5ACC5A969FF}" type="parTrans" cxnId="{6760E715-F84B-4C7B-B58C-23C6F4024C4D}">
      <dgm:prSet/>
      <dgm:spPr/>
      <dgm:t>
        <a:bodyPr/>
        <a:lstStyle/>
        <a:p>
          <a:endParaRPr lang="en-US"/>
        </a:p>
      </dgm:t>
    </dgm:pt>
    <dgm:pt modelId="{078667DA-CD5F-41E3-BCDA-7BB51F9971E8}" type="sibTrans" cxnId="{6760E715-F84B-4C7B-B58C-23C6F4024C4D}">
      <dgm:prSet/>
      <dgm:spPr/>
      <dgm:t>
        <a:bodyPr/>
        <a:lstStyle/>
        <a:p>
          <a:endParaRPr lang="en-US"/>
        </a:p>
      </dgm:t>
    </dgm:pt>
    <dgm:pt modelId="{D497FE6D-93E5-444B-809D-B533433669EC}">
      <dgm:prSet/>
      <dgm:spPr/>
      <dgm:t>
        <a:bodyPr/>
        <a:lstStyle/>
        <a:p>
          <a:r>
            <a:rPr lang="en-US" dirty="0"/>
            <a:t>Average A* Service Rate: 419.33 routes/second (Number of Routes it can iterate) *</a:t>
          </a:r>
        </a:p>
      </dgm:t>
    </dgm:pt>
    <dgm:pt modelId="{6AA73331-4775-4D24-8258-3A999AD700DB}" type="parTrans" cxnId="{17C4B00F-E59A-452D-86AB-DF1405788FB3}">
      <dgm:prSet/>
      <dgm:spPr/>
      <dgm:t>
        <a:bodyPr/>
        <a:lstStyle/>
        <a:p>
          <a:endParaRPr lang="en-US"/>
        </a:p>
      </dgm:t>
    </dgm:pt>
    <dgm:pt modelId="{FFD17E41-9BFD-4846-9D54-D7935F7366D6}" type="sibTrans" cxnId="{17C4B00F-E59A-452D-86AB-DF1405788FB3}">
      <dgm:prSet/>
      <dgm:spPr/>
      <dgm:t>
        <a:bodyPr/>
        <a:lstStyle/>
        <a:p>
          <a:endParaRPr lang="en-US"/>
        </a:p>
      </dgm:t>
    </dgm:pt>
    <dgm:pt modelId="{D301BBCC-1291-AB4E-BD33-DE609F3B39B8}" type="pres">
      <dgm:prSet presAssocID="{6A312F38-B5E9-43D1-973E-E9547006FAF6}" presName="linear" presStyleCnt="0">
        <dgm:presLayoutVars>
          <dgm:dir/>
          <dgm:animLvl val="lvl"/>
          <dgm:resizeHandles val="exact"/>
        </dgm:presLayoutVars>
      </dgm:prSet>
      <dgm:spPr/>
    </dgm:pt>
    <dgm:pt modelId="{38637531-3D8F-DC4F-8D29-BBBC007AFC80}" type="pres">
      <dgm:prSet presAssocID="{45D60E96-D5F4-4AE6-A068-F6B698453A47}" presName="parentLin" presStyleCnt="0"/>
      <dgm:spPr/>
    </dgm:pt>
    <dgm:pt modelId="{2ED5C6DA-EFDE-B040-8740-816702D08C01}" type="pres">
      <dgm:prSet presAssocID="{45D60E96-D5F4-4AE6-A068-F6B698453A47}" presName="parentLeftMargin" presStyleLbl="node1" presStyleIdx="0" presStyleCnt="2"/>
      <dgm:spPr/>
    </dgm:pt>
    <dgm:pt modelId="{0C99F908-49D3-3C48-AEC9-59473FDBA907}" type="pres">
      <dgm:prSet presAssocID="{45D60E96-D5F4-4AE6-A068-F6B698453A4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04C2BAE-1683-9347-8DEF-83FB31424ABE}" type="pres">
      <dgm:prSet presAssocID="{45D60E96-D5F4-4AE6-A068-F6B698453A47}" presName="negativeSpace" presStyleCnt="0"/>
      <dgm:spPr/>
    </dgm:pt>
    <dgm:pt modelId="{1FEDFDE5-3508-7D40-92F6-ED9A7457AA5E}" type="pres">
      <dgm:prSet presAssocID="{45D60E96-D5F4-4AE6-A068-F6B698453A47}" presName="childText" presStyleLbl="conFgAcc1" presStyleIdx="0" presStyleCnt="2">
        <dgm:presLayoutVars>
          <dgm:bulletEnabled val="1"/>
        </dgm:presLayoutVars>
      </dgm:prSet>
      <dgm:spPr/>
    </dgm:pt>
    <dgm:pt modelId="{D3C1953C-164C-B444-9987-9C6B16CACC57}" type="pres">
      <dgm:prSet presAssocID="{656DDD21-7426-4AF5-AFFC-1F1AC57BD3B1}" presName="spaceBetweenRectangles" presStyleCnt="0"/>
      <dgm:spPr/>
    </dgm:pt>
    <dgm:pt modelId="{C2C6B8A6-494F-894A-8B78-BEF9DB5AE20B}" type="pres">
      <dgm:prSet presAssocID="{3B0D5550-F32D-42BC-B049-FF027932EFC3}" presName="parentLin" presStyleCnt="0"/>
      <dgm:spPr/>
    </dgm:pt>
    <dgm:pt modelId="{5DD10857-424C-E341-B25D-FB473724A0E3}" type="pres">
      <dgm:prSet presAssocID="{3B0D5550-F32D-42BC-B049-FF027932EFC3}" presName="parentLeftMargin" presStyleLbl="node1" presStyleIdx="0" presStyleCnt="2"/>
      <dgm:spPr/>
    </dgm:pt>
    <dgm:pt modelId="{67EBA22E-DC55-F24D-8732-E992674F31E6}" type="pres">
      <dgm:prSet presAssocID="{3B0D5550-F32D-42BC-B049-FF027932EFC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E3D89838-865B-9143-9F77-20A7BBA9A1F7}" type="pres">
      <dgm:prSet presAssocID="{3B0D5550-F32D-42BC-B049-FF027932EFC3}" presName="negativeSpace" presStyleCnt="0"/>
      <dgm:spPr/>
    </dgm:pt>
    <dgm:pt modelId="{B57994E9-7781-274A-9D69-A5495D2463BA}" type="pres">
      <dgm:prSet presAssocID="{3B0D5550-F32D-42BC-B049-FF027932EFC3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5E5B0802-1D99-CD46-9011-BCDD84DE36ED}" type="presOf" srcId="{78C83C7D-707A-49A5-9E01-9E50F2D23726}" destId="{1FEDFDE5-3508-7D40-92F6-ED9A7457AA5E}" srcOrd="0" destOrd="0" presId="urn:microsoft.com/office/officeart/2005/8/layout/list1"/>
    <dgm:cxn modelId="{913FFE09-892C-4453-91D2-1D8FAAD601B2}" srcId="{6A312F38-B5E9-43D1-973E-E9547006FAF6}" destId="{45D60E96-D5F4-4AE6-A068-F6B698453A47}" srcOrd="0" destOrd="0" parTransId="{D1E5885F-F240-4214-8F8D-B50446FD0AE0}" sibTransId="{656DDD21-7426-4AF5-AFFC-1F1AC57BD3B1}"/>
    <dgm:cxn modelId="{17C4B00F-E59A-452D-86AB-DF1405788FB3}" srcId="{3B0D5550-F32D-42BC-B049-FF027932EFC3}" destId="{D497FE6D-93E5-444B-809D-B533433669EC}" srcOrd="1" destOrd="0" parTransId="{6AA73331-4775-4D24-8258-3A999AD700DB}" sibTransId="{FFD17E41-9BFD-4846-9D54-D7935F7366D6}"/>
    <dgm:cxn modelId="{E866C110-0AB8-3048-8F0F-7AAFE80F4FCE}" type="presOf" srcId="{45D60E96-D5F4-4AE6-A068-F6B698453A47}" destId="{2ED5C6DA-EFDE-B040-8740-816702D08C01}" srcOrd="0" destOrd="0" presId="urn:microsoft.com/office/officeart/2005/8/layout/list1"/>
    <dgm:cxn modelId="{6760E715-F84B-4C7B-B58C-23C6F4024C4D}" srcId="{3B0D5550-F32D-42BC-B049-FF027932EFC3}" destId="{CEFA08D9-B4F4-4F21-8994-485766BEC4BC}" srcOrd="0" destOrd="0" parTransId="{E4F9F03D-1381-4BB8-9389-B5ACC5A969FF}" sibTransId="{078667DA-CD5F-41E3-BCDA-7BB51F9971E8}"/>
    <dgm:cxn modelId="{09F96C25-4F2A-D94C-8671-6F0FE8301CE9}" type="presOf" srcId="{6A312F38-B5E9-43D1-973E-E9547006FAF6}" destId="{D301BBCC-1291-AB4E-BD33-DE609F3B39B8}" srcOrd="0" destOrd="0" presId="urn:microsoft.com/office/officeart/2005/8/layout/list1"/>
    <dgm:cxn modelId="{B4621644-2090-4EDF-B577-A3E009203041}" srcId="{6A312F38-B5E9-43D1-973E-E9547006FAF6}" destId="{3B0D5550-F32D-42BC-B049-FF027932EFC3}" srcOrd="1" destOrd="0" parTransId="{07DCDD77-6D8B-4DDF-9A78-389F578A6900}" sibTransId="{95A32ECA-1B46-40A0-83D1-3D5FEB9062AB}"/>
    <dgm:cxn modelId="{4E4A0D48-AE85-E848-A455-F35B50593FF6}" type="presOf" srcId="{61377712-92D7-4FF0-ADA8-CC4C275BDBD2}" destId="{1FEDFDE5-3508-7D40-92F6-ED9A7457AA5E}" srcOrd="0" destOrd="1" presId="urn:microsoft.com/office/officeart/2005/8/layout/list1"/>
    <dgm:cxn modelId="{A8455248-911D-A54A-A5B5-98F2E20A34BA}" type="presOf" srcId="{CEFA08D9-B4F4-4F21-8994-485766BEC4BC}" destId="{B57994E9-7781-274A-9D69-A5495D2463BA}" srcOrd="0" destOrd="0" presId="urn:microsoft.com/office/officeart/2005/8/layout/list1"/>
    <dgm:cxn modelId="{5285DA48-4355-420D-B4FD-745F4C28F488}" srcId="{45D60E96-D5F4-4AE6-A068-F6B698453A47}" destId="{78C83C7D-707A-49A5-9E01-9E50F2D23726}" srcOrd="0" destOrd="0" parTransId="{3CE94C7A-A497-44D7-9A18-C03B918DC347}" sibTransId="{AB081FDD-6AF0-493A-ACA2-2AD1134AC470}"/>
    <dgm:cxn modelId="{C1A2AA5A-F066-4D21-B6A8-C5CAD51C8B3A}" srcId="{45D60E96-D5F4-4AE6-A068-F6B698453A47}" destId="{E9531AA8-8F5F-4F7B-97B4-FEBADD981883}" srcOrd="2" destOrd="0" parTransId="{3C74C19D-6576-483C-8FFA-5F95CDF46FC6}" sibTransId="{97E53A21-A76A-485E-8B61-58C7348BB7C2}"/>
    <dgm:cxn modelId="{19DAFE77-27E3-1B41-8D1B-910A52B0BAFD}" type="presOf" srcId="{D497FE6D-93E5-444B-809D-B533433669EC}" destId="{B57994E9-7781-274A-9D69-A5495D2463BA}" srcOrd="0" destOrd="1" presId="urn:microsoft.com/office/officeart/2005/8/layout/list1"/>
    <dgm:cxn modelId="{A1D4287C-D8C0-8F46-A2D0-0B0E2428625D}" type="presOf" srcId="{45D60E96-D5F4-4AE6-A068-F6B698453A47}" destId="{0C99F908-49D3-3C48-AEC9-59473FDBA907}" srcOrd="1" destOrd="0" presId="urn:microsoft.com/office/officeart/2005/8/layout/list1"/>
    <dgm:cxn modelId="{F2E49492-45E5-41C5-86DA-C2E7F4E38F15}" srcId="{45D60E96-D5F4-4AE6-A068-F6B698453A47}" destId="{61377712-92D7-4FF0-ADA8-CC4C275BDBD2}" srcOrd="1" destOrd="0" parTransId="{8A92E189-524D-450E-9228-9C74E08212B0}" sibTransId="{3D01D22B-CAA0-4655-9A6E-E0140D82789E}"/>
    <dgm:cxn modelId="{4B4C07D0-5698-6E45-8BE8-16BD9F9258C1}" type="presOf" srcId="{E9531AA8-8F5F-4F7B-97B4-FEBADD981883}" destId="{1FEDFDE5-3508-7D40-92F6-ED9A7457AA5E}" srcOrd="0" destOrd="2" presId="urn:microsoft.com/office/officeart/2005/8/layout/list1"/>
    <dgm:cxn modelId="{EF2D67DE-7AF9-2941-AFB5-33096BAD28E9}" type="presOf" srcId="{3B0D5550-F32D-42BC-B049-FF027932EFC3}" destId="{67EBA22E-DC55-F24D-8732-E992674F31E6}" srcOrd="1" destOrd="0" presId="urn:microsoft.com/office/officeart/2005/8/layout/list1"/>
    <dgm:cxn modelId="{D58E70F2-D89D-7442-B8DE-B71D5F028024}" type="presOf" srcId="{3B0D5550-F32D-42BC-B049-FF027932EFC3}" destId="{5DD10857-424C-E341-B25D-FB473724A0E3}" srcOrd="0" destOrd="0" presId="urn:microsoft.com/office/officeart/2005/8/layout/list1"/>
    <dgm:cxn modelId="{A637F1B0-AB30-7C46-9128-20954133BBDD}" type="presParOf" srcId="{D301BBCC-1291-AB4E-BD33-DE609F3B39B8}" destId="{38637531-3D8F-DC4F-8D29-BBBC007AFC80}" srcOrd="0" destOrd="0" presId="urn:microsoft.com/office/officeart/2005/8/layout/list1"/>
    <dgm:cxn modelId="{4019EA77-51D6-E643-89F0-987EA5B67613}" type="presParOf" srcId="{38637531-3D8F-DC4F-8D29-BBBC007AFC80}" destId="{2ED5C6DA-EFDE-B040-8740-816702D08C01}" srcOrd="0" destOrd="0" presId="urn:microsoft.com/office/officeart/2005/8/layout/list1"/>
    <dgm:cxn modelId="{C0A4CDB7-E94C-2340-BD4D-26241CCE15EA}" type="presParOf" srcId="{38637531-3D8F-DC4F-8D29-BBBC007AFC80}" destId="{0C99F908-49D3-3C48-AEC9-59473FDBA907}" srcOrd="1" destOrd="0" presId="urn:microsoft.com/office/officeart/2005/8/layout/list1"/>
    <dgm:cxn modelId="{A1D6C47C-A5F2-0045-BB04-317EC523E473}" type="presParOf" srcId="{D301BBCC-1291-AB4E-BD33-DE609F3B39B8}" destId="{404C2BAE-1683-9347-8DEF-83FB31424ABE}" srcOrd="1" destOrd="0" presId="urn:microsoft.com/office/officeart/2005/8/layout/list1"/>
    <dgm:cxn modelId="{FD828FAC-83B7-AA4F-8B77-B01A99FE50DC}" type="presParOf" srcId="{D301BBCC-1291-AB4E-BD33-DE609F3B39B8}" destId="{1FEDFDE5-3508-7D40-92F6-ED9A7457AA5E}" srcOrd="2" destOrd="0" presId="urn:microsoft.com/office/officeart/2005/8/layout/list1"/>
    <dgm:cxn modelId="{9CC26968-D3C4-444C-BC05-53B2AB0E6183}" type="presParOf" srcId="{D301BBCC-1291-AB4E-BD33-DE609F3B39B8}" destId="{D3C1953C-164C-B444-9987-9C6B16CACC57}" srcOrd="3" destOrd="0" presId="urn:microsoft.com/office/officeart/2005/8/layout/list1"/>
    <dgm:cxn modelId="{F03C1E04-764E-2D48-8594-380E793213F9}" type="presParOf" srcId="{D301BBCC-1291-AB4E-BD33-DE609F3B39B8}" destId="{C2C6B8A6-494F-894A-8B78-BEF9DB5AE20B}" srcOrd="4" destOrd="0" presId="urn:microsoft.com/office/officeart/2005/8/layout/list1"/>
    <dgm:cxn modelId="{13991FF8-7E1A-2146-A936-96DDDDBC559A}" type="presParOf" srcId="{C2C6B8A6-494F-894A-8B78-BEF9DB5AE20B}" destId="{5DD10857-424C-E341-B25D-FB473724A0E3}" srcOrd="0" destOrd="0" presId="urn:microsoft.com/office/officeart/2005/8/layout/list1"/>
    <dgm:cxn modelId="{095AF286-CE88-F340-A2CF-8AB839FCBD9F}" type="presParOf" srcId="{C2C6B8A6-494F-894A-8B78-BEF9DB5AE20B}" destId="{67EBA22E-DC55-F24D-8732-E992674F31E6}" srcOrd="1" destOrd="0" presId="urn:microsoft.com/office/officeart/2005/8/layout/list1"/>
    <dgm:cxn modelId="{D4D1B5EE-AE42-4444-9253-1275A8D9C02B}" type="presParOf" srcId="{D301BBCC-1291-AB4E-BD33-DE609F3B39B8}" destId="{E3D89838-865B-9143-9F77-20A7BBA9A1F7}" srcOrd="5" destOrd="0" presId="urn:microsoft.com/office/officeart/2005/8/layout/list1"/>
    <dgm:cxn modelId="{5669E87D-F1E2-C644-A07E-3CB884B2C304}" type="presParOf" srcId="{D301BBCC-1291-AB4E-BD33-DE609F3B39B8}" destId="{B57994E9-7781-274A-9D69-A5495D2463B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34863B9-14B2-4128-9E22-CE98E966325B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BDF6D0CE-8C48-4362-B832-BB19B4C25B66}">
      <dgm:prSet/>
      <dgm:spPr/>
      <dgm:t>
        <a:bodyPr/>
        <a:lstStyle/>
        <a:p>
          <a:r>
            <a:rPr lang="en-US"/>
            <a:t>1. Unified Travel Time System</a:t>
          </a:r>
        </a:p>
      </dgm:t>
    </dgm:pt>
    <dgm:pt modelId="{AF93D4EB-0526-4669-ADE0-3BF4AF5FA40B}" type="parTrans" cxnId="{5ED89641-C5DE-42EB-8F3B-41466AE91A66}">
      <dgm:prSet/>
      <dgm:spPr/>
      <dgm:t>
        <a:bodyPr/>
        <a:lstStyle/>
        <a:p>
          <a:endParaRPr lang="en-US"/>
        </a:p>
      </dgm:t>
    </dgm:pt>
    <dgm:pt modelId="{B8B12486-B6AD-4E57-A23B-50557BBEA0D2}" type="sibTrans" cxnId="{5ED89641-C5DE-42EB-8F3B-41466AE91A66}">
      <dgm:prSet/>
      <dgm:spPr/>
      <dgm:t>
        <a:bodyPr/>
        <a:lstStyle/>
        <a:p>
          <a:endParaRPr lang="en-US"/>
        </a:p>
      </dgm:t>
    </dgm:pt>
    <dgm:pt modelId="{EE9E4C79-A515-4D19-8A22-80B369226D93}">
      <dgm:prSet/>
      <dgm:spPr/>
      <dgm:t>
        <a:bodyPr/>
        <a:lstStyle/>
        <a:p>
          <a:r>
            <a:rPr lang="en-US"/>
            <a:t>Problem Solved: Eliminated double-penalty issues (initial Code)</a:t>
          </a:r>
        </a:p>
      </dgm:t>
    </dgm:pt>
    <dgm:pt modelId="{92B14341-762B-4C9F-9D28-6FDA06108DC1}" type="parTrans" cxnId="{EF62167C-409A-4C0C-8E01-3CEB3706D527}">
      <dgm:prSet/>
      <dgm:spPr/>
      <dgm:t>
        <a:bodyPr/>
        <a:lstStyle/>
        <a:p>
          <a:endParaRPr lang="en-US"/>
        </a:p>
      </dgm:t>
    </dgm:pt>
    <dgm:pt modelId="{CE69AB57-2F3D-49DC-8E55-667436C3CDF8}" type="sibTrans" cxnId="{EF62167C-409A-4C0C-8E01-3CEB3706D527}">
      <dgm:prSet/>
      <dgm:spPr/>
      <dgm:t>
        <a:bodyPr/>
        <a:lstStyle/>
        <a:p>
          <a:endParaRPr lang="en-US"/>
        </a:p>
      </dgm:t>
    </dgm:pt>
    <dgm:pt modelId="{4DF3A007-0503-48D2-A8EC-94AFFBFBA0B8}">
      <dgm:prSet/>
      <dgm:spPr/>
      <dgm:t>
        <a:bodyPr/>
        <a:lstStyle/>
        <a:p>
          <a:r>
            <a:rPr lang="en-US"/>
            <a:t>Innovation: Single source of truth for all calculations</a:t>
          </a:r>
        </a:p>
      </dgm:t>
    </dgm:pt>
    <dgm:pt modelId="{CC58AE80-EEEC-4C91-953F-3A94CC6E2D95}" type="parTrans" cxnId="{88F26CFA-EEBF-453D-AF75-4EB49F32F00D}">
      <dgm:prSet/>
      <dgm:spPr/>
      <dgm:t>
        <a:bodyPr/>
        <a:lstStyle/>
        <a:p>
          <a:endParaRPr lang="en-US"/>
        </a:p>
      </dgm:t>
    </dgm:pt>
    <dgm:pt modelId="{E61D854E-8B8A-469A-ADD5-44132A9FAD58}" type="sibTrans" cxnId="{88F26CFA-EEBF-453D-AF75-4EB49F32F00D}">
      <dgm:prSet/>
      <dgm:spPr/>
      <dgm:t>
        <a:bodyPr/>
        <a:lstStyle/>
        <a:p>
          <a:endParaRPr lang="en-US"/>
        </a:p>
      </dgm:t>
    </dgm:pt>
    <dgm:pt modelId="{7A553FAE-A8EA-4EA5-AE6D-7A370D0F1633}">
      <dgm:prSet/>
      <dgm:spPr/>
      <dgm:t>
        <a:bodyPr/>
        <a:lstStyle/>
        <a:p>
          <a:r>
            <a:rPr lang="en-US"/>
            <a:t>2. Multi-Criteria A* Implementation</a:t>
          </a:r>
        </a:p>
      </dgm:t>
    </dgm:pt>
    <dgm:pt modelId="{4997ED03-B0B1-4D8C-BBD7-A4DEFE89E08D}" type="parTrans" cxnId="{4B835DB1-C885-4EBF-BD02-C75E6776C5EC}">
      <dgm:prSet/>
      <dgm:spPr/>
      <dgm:t>
        <a:bodyPr/>
        <a:lstStyle/>
        <a:p>
          <a:endParaRPr lang="en-US"/>
        </a:p>
      </dgm:t>
    </dgm:pt>
    <dgm:pt modelId="{F700C132-068C-4B0D-A537-4AF47463D77E}" type="sibTrans" cxnId="{4B835DB1-C885-4EBF-BD02-C75E6776C5EC}">
      <dgm:prSet/>
      <dgm:spPr/>
      <dgm:t>
        <a:bodyPr/>
        <a:lstStyle/>
        <a:p>
          <a:endParaRPr lang="en-US"/>
        </a:p>
      </dgm:t>
    </dgm:pt>
    <dgm:pt modelId="{826A71AC-0580-4195-AEDE-0527ED80EC8E}">
      <dgm:prSet/>
      <dgm:spPr/>
      <dgm:t>
        <a:bodyPr/>
        <a:lstStyle/>
        <a:p>
          <a:r>
            <a:rPr lang="en-US"/>
            <a:t>Enhancement: Beyond traditional distance-only A*</a:t>
          </a:r>
        </a:p>
      </dgm:t>
    </dgm:pt>
    <dgm:pt modelId="{5FD50715-E5DC-4067-A6DA-D8657252CB3A}" type="parTrans" cxnId="{2DAC5EAF-76B5-479F-9137-EC9C6C663074}">
      <dgm:prSet/>
      <dgm:spPr/>
      <dgm:t>
        <a:bodyPr/>
        <a:lstStyle/>
        <a:p>
          <a:endParaRPr lang="en-US"/>
        </a:p>
      </dgm:t>
    </dgm:pt>
    <dgm:pt modelId="{68B52A66-EC5E-49CD-958A-58A61A56E1FC}" type="sibTrans" cxnId="{2DAC5EAF-76B5-479F-9137-EC9C6C663074}">
      <dgm:prSet/>
      <dgm:spPr/>
      <dgm:t>
        <a:bodyPr/>
        <a:lstStyle/>
        <a:p>
          <a:endParaRPr lang="en-US"/>
        </a:p>
      </dgm:t>
    </dgm:pt>
    <dgm:pt modelId="{387CDAC7-2E47-4556-98F7-B07DFEFB0981}">
      <dgm:prSet/>
      <dgm:spPr/>
      <dgm:t>
        <a:bodyPr/>
        <a:lstStyle/>
        <a:p>
          <a:r>
            <a:rPr lang="en-US"/>
            <a:t>Priority: Congestion → Travel Time → Distance</a:t>
          </a:r>
        </a:p>
      </dgm:t>
    </dgm:pt>
    <dgm:pt modelId="{2C59C9E1-D459-4D70-B79D-DA4890E8BB33}" type="parTrans" cxnId="{838A407F-7D44-4DD5-9C94-287F4D139081}">
      <dgm:prSet/>
      <dgm:spPr/>
      <dgm:t>
        <a:bodyPr/>
        <a:lstStyle/>
        <a:p>
          <a:endParaRPr lang="en-US"/>
        </a:p>
      </dgm:t>
    </dgm:pt>
    <dgm:pt modelId="{E1AF439F-BCB7-4325-881E-64AEE1C08F0D}" type="sibTrans" cxnId="{838A407F-7D44-4DD5-9C94-287F4D139081}">
      <dgm:prSet/>
      <dgm:spPr/>
      <dgm:t>
        <a:bodyPr/>
        <a:lstStyle/>
        <a:p>
          <a:endParaRPr lang="en-US"/>
        </a:p>
      </dgm:t>
    </dgm:pt>
    <dgm:pt modelId="{E5501C44-1703-4FF8-BAC1-78E4935E7E93}">
      <dgm:prSet/>
      <dgm:spPr/>
      <dgm:t>
        <a:bodyPr/>
        <a:lstStyle/>
        <a:p>
          <a:r>
            <a:rPr lang="en-US"/>
            <a:t>3. Dynamic Congestion Modeling</a:t>
          </a:r>
        </a:p>
      </dgm:t>
    </dgm:pt>
    <dgm:pt modelId="{BA940396-E20E-4534-84ED-EBF22A331B5F}" type="parTrans" cxnId="{822E66F5-56A9-44B8-987A-36B54F37F438}">
      <dgm:prSet/>
      <dgm:spPr/>
      <dgm:t>
        <a:bodyPr/>
        <a:lstStyle/>
        <a:p>
          <a:endParaRPr lang="en-US"/>
        </a:p>
      </dgm:t>
    </dgm:pt>
    <dgm:pt modelId="{5E7E7DAE-6888-4D58-AF6A-29DCFB443881}" type="sibTrans" cxnId="{822E66F5-56A9-44B8-987A-36B54F37F438}">
      <dgm:prSet/>
      <dgm:spPr/>
      <dgm:t>
        <a:bodyPr/>
        <a:lstStyle/>
        <a:p>
          <a:endParaRPr lang="en-US"/>
        </a:p>
      </dgm:t>
    </dgm:pt>
    <dgm:pt modelId="{FDB691BE-E007-4227-87A0-AF012AA1EB2C}">
      <dgm:prSet/>
      <dgm:spPr/>
      <dgm:t>
        <a:bodyPr/>
        <a:lstStyle/>
        <a:p>
          <a:r>
            <a:rPr lang="en-US"/>
            <a:t>Integration: MM1 queuing with real-time vehicle tracking</a:t>
          </a:r>
        </a:p>
      </dgm:t>
    </dgm:pt>
    <dgm:pt modelId="{BEE4FBF2-774A-4B84-B739-29F4F6635932}" type="parTrans" cxnId="{34E45751-BC33-4314-885C-BC101619F78E}">
      <dgm:prSet/>
      <dgm:spPr/>
      <dgm:t>
        <a:bodyPr/>
        <a:lstStyle/>
        <a:p>
          <a:endParaRPr lang="en-US"/>
        </a:p>
      </dgm:t>
    </dgm:pt>
    <dgm:pt modelId="{B1502836-BE79-415A-AE15-E0BE71752991}" type="sibTrans" cxnId="{34E45751-BC33-4314-885C-BC101619F78E}">
      <dgm:prSet/>
      <dgm:spPr/>
      <dgm:t>
        <a:bodyPr/>
        <a:lstStyle/>
        <a:p>
          <a:endParaRPr lang="en-US"/>
        </a:p>
      </dgm:t>
    </dgm:pt>
    <dgm:pt modelId="{AAE9E3AA-8FA4-4249-92CF-FAFA3ED3CFED}">
      <dgm:prSet/>
      <dgm:spPr/>
      <dgm:t>
        <a:bodyPr/>
        <a:lstStyle/>
        <a:p>
          <a:r>
            <a:rPr lang="en-US"/>
            <a:t>Validation: Service rate degradation analysis</a:t>
          </a:r>
        </a:p>
      </dgm:t>
    </dgm:pt>
    <dgm:pt modelId="{BC0DA035-033A-4D08-81AC-A45273DA4AB2}" type="parTrans" cxnId="{E1D28053-EA2B-4C53-8013-F887A5AE88C1}">
      <dgm:prSet/>
      <dgm:spPr/>
      <dgm:t>
        <a:bodyPr/>
        <a:lstStyle/>
        <a:p>
          <a:endParaRPr lang="en-US"/>
        </a:p>
      </dgm:t>
    </dgm:pt>
    <dgm:pt modelId="{3AE752AA-80D0-4A31-9D90-5B7A090376E6}" type="sibTrans" cxnId="{E1D28053-EA2B-4C53-8013-F887A5AE88C1}">
      <dgm:prSet/>
      <dgm:spPr/>
      <dgm:t>
        <a:bodyPr/>
        <a:lstStyle/>
        <a:p>
          <a:endParaRPr lang="en-US"/>
        </a:p>
      </dgm:t>
    </dgm:pt>
    <dgm:pt modelId="{0B5F910B-C303-DE4B-97CE-ACF498E699E8}" type="pres">
      <dgm:prSet presAssocID="{034863B9-14B2-4128-9E22-CE98E966325B}" presName="linear" presStyleCnt="0">
        <dgm:presLayoutVars>
          <dgm:dir/>
          <dgm:animLvl val="lvl"/>
          <dgm:resizeHandles val="exact"/>
        </dgm:presLayoutVars>
      </dgm:prSet>
      <dgm:spPr/>
    </dgm:pt>
    <dgm:pt modelId="{C2077F2C-D41D-5A4C-AE2E-6D12A691C103}" type="pres">
      <dgm:prSet presAssocID="{BDF6D0CE-8C48-4362-B832-BB19B4C25B66}" presName="parentLin" presStyleCnt="0"/>
      <dgm:spPr/>
    </dgm:pt>
    <dgm:pt modelId="{BC618B5A-89F0-6247-9BB8-380BDD96AD0E}" type="pres">
      <dgm:prSet presAssocID="{BDF6D0CE-8C48-4362-B832-BB19B4C25B66}" presName="parentLeftMargin" presStyleLbl="node1" presStyleIdx="0" presStyleCnt="3"/>
      <dgm:spPr/>
    </dgm:pt>
    <dgm:pt modelId="{76AF12F3-2283-7B4A-B7EC-70F26F630EF8}" type="pres">
      <dgm:prSet presAssocID="{BDF6D0CE-8C48-4362-B832-BB19B4C25B6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C4EC2A2-AF53-F647-B9A6-C7B5663C768D}" type="pres">
      <dgm:prSet presAssocID="{BDF6D0CE-8C48-4362-B832-BB19B4C25B66}" presName="negativeSpace" presStyleCnt="0"/>
      <dgm:spPr/>
    </dgm:pt>
    <dgm:pt modelId="{C644169A-F96D-074F-9378-3755BC4A18F7}" type="pres">
      <dgm:prSet presAssocID="{BDF6D0CE-8C48-4362-B832-BB19B4C25B66}" presName="childText" presStyleLbl="conFgAcc1" presStyleIdx="0" presStyleCnt="3">
        <dgm:presLayoutVars>
          <dgm:bulletEnabled val="1"/>
        </dgm:presLayoutVars>
      </dgm:prSet>
      <dgm:spPr/>
    </dgm:pt>
    <dgm:pt modelId="{E7CF22B1-5374-8F42-B5CA-2220D9148F7B}" type="pres">
      <dgm:prSet presAssocID="{B8B12486-B6AD-4E57-A23B-50557BBEA0D2}" presName="spaceBetweenRectangles" presStyleCnt="0"/>
      <dgm:spPr/>
    </dgm:pt>
    <dgm:pt modelId="{2E0FF7DA-2A4A-E444-A226-C7311198D47F}" type="pres">
      <dgm:prSet presAssocID="{7A553FAE-A8EA-4EA5-AE6D-7A370D0F1633}" presName="parentLin" presStyleCnt="0"/>
      <dgm:spPr/>
    </dgm:pt>
    <dgm:pt modelId="{1047FFD7-1D35-E04F-8D73-6949EEB46E1B}" type="pres">
      <dgm:prSet presAssocID="{7A553FAE-A8EA-4EA5-AE6D-7A370D0F1633}" presName="parentLeftMargin" presStyleLbl="node1" presStyleIdx="0" presStyleCnt="3"/>
      <dgm:spPr/>
    </dgm:pt>
    <dgm:pt modelId="{6EB31464-6155-0A4F-9FC5-BA97A1203C58}" type="pres">
      <dgm:prSet presAssocID="{7A553FAE-A8EA-4EA5-AE6D-7A370D0F163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B0BE53-0BE2-2542-BD82-ECA0291F6F78}" type="pres">
      <dgm:prSet presAssocID="{7A553FAE-A8EA-4EA5-AE6D-7A370D0F1633}" presName="negativeSpace" presStyleCnt="0"/>
      <dgm:spPr/>
    </dgm:pt>
    <dgm:pt modelId="{7B0EA8FB-D320-3A43-83B6-5D12B98C6916}" type="pres">
      <dgm:prSet presAssocID="{7A553FAE-A8EA-4EA5-AE6D-7A370D0F1633}" presName="childText" presStyleLbl="conFgAcc1" presStyleIdx="1" presStyleCnt="3">
        <dgm:presLayoutVars>
          <dgm:bulletEnabled val="1"/>
        </dgm:presLayoutVars>
      </dgm:prSet>
      <dgm:spPr/>
    </dgm:pt>
    <dgm:pt modelId="{CBD1F111-9897-DC4F-9A06-1044EB55419B}" type="pres">
      <dgm:prSet presAssocID="{F700C132-068C-4B0D-A537-4AF47463D77E}" presName="spaceBetweenRectangles" presStyleCnt="0"/>
      <dgm:spPr/>
    </dgm:pt>
    <dgm:pt modelId="{80BE2B5A-40EF-534E-83B6-1A0ECB51763C}" type="pres">
      <dgm:prSet presAssocID="{E5501C44-1703-4FF8-BAC1-78E4935E7E93}" presName="parentLin" presStyleCnt="0"/>
      <dgm:spPr/>
    </dgm:pt>
    <dgm:pt modelId="{9A9B739A-731C-E042-BB9B-CFBDBE4FE465}" type="pres">
      <dgm:prSet presAssocID="{E5501C44-1703-4FF8-BAC1-78E4935E7E93}" presName="parentLeftMargin" presStyleLbl="node1" presStyleIdx="1" presStyleCnt="3"/>
      <dgm:spPr/>
    </dgm:pt>
    <dgm:pt modelId="{B00B769F-9049-ED40-9285-686416FFB5D5}" type="pres">
      <dgm:prSet presAssocID="{E5501C44-1703-4FF8-BAC1-78E4935E7E9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EE74FED-1470-6E47-8C08-4F771CF90B98}" type="pres">
      <dgm:prSet presAssocID="{E5501C44-1703-4FF8-BAC1-78E4935E7E93}" presName="negativeSpace" presStyleCnt="0"/>
      <dgm:spPr/>
    </dgm:pt>
    <dgm:pt modelId="{949273D7-FC12-554E-A80F-F2CCB46A6B1B}" type="pres">
      <dgm:prSet presAssocID="{E5501C44-1703-4FF8-BAC1-78E4935E7E9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AE19D0A-3862-D244-9BE3-20E4851094A5}" type="presOf" srcId="{7A553FAE-A8EA-4EA5-AE6D-7A370D0F1633}" destId="{6EB31464-6155-0A4F-9FC5-BA97A1203C58}" srcOrd="1" destOrd="0" presId="urn:microsoft.com/office/officeart/2005/8/layout/list1"/>
    <dgm:cxn modelId="{F6500F1B-02AC-EB48-9A95-610385381F9E}" type="presOf" srcId="{AAE9E3AA-8FA4-4249-92CF-FAFA3ED3CFED}" destId="{949273D7-FC12-554E-A80F-F2CCB46A6B1B}" srcOrd="0" destOrd="1" presId="urn:microsoft.com/office/officeart/2005/8/layout/list1"/>
    <dgm:cxn modelId="{16F7622F-60A8-DD47-A414-E9691C4F06DE}" type="presOf" srcId="{4DF3A007-0503-48D2-A8EC-94AFFBFBA0B8}" destId="{C644169A-F96D-074F-9378-3755BC4A18F7}" srcOrd="0" destOrd="1" presId="urn:microsoft.com/office/officeart/2005/8/layout/list1"/>
    <dgm:cxn modelId="{F841FE34-BAB8-F548-8828-DB07EA2CB68A}" type="presOf" srcId="{034863B9-14B2-4128-9E22-CE98E966325B}" destId="{0B5F910B-C303-DE4B-97CE-ACF498E699E8}" srcOrd="0" destOrd="0" presId="urn:microsoft.com/office/officeart/2005/8/layout/list1"/>
    <dgm:cxn modelId="{54B8FD39-C3D5-9F44-A2B3-CA584C7513D9}" type="presOf" srcId="{BDF6D0CE-8C48-4362-B832-BB19B4C25B66}" destId="{76AF12F3-2283-7B4A-B7EC-70F26F630EF8}" srcOrd="1" destOrd="0" presId="urn:microsoft.com/office/officeart/2005/8/layout/list1"/>
    <dgm:cxn modelId="{5ED89641-C5DE-42EB-8F3B-41466AE91A66}" srcId="{034863B9-14B2-4128-9E22-CE98E966325B}" destId="{BDF6D0CE-8C48-4362-B832-BB19B4C25B66}" srcOrd="0" destOrd="0" parTransId="{AF93D4EB-0526-4669-ADE0-3BF4AF5FA40B}" sibTransId="{B8B12486-B6AD-4E57-A23B-50557BBEA0D2}"/>
    <dgm:cxn modelId="{89D51E4B-26E4-4141-9835-C74FDADB7F58}" type="presOf" srcId="{FDB691BE-E007-4227-87A0-AF012AA1EB2C}" destId="{949273D7-FC12-554E-A80F-F2CCB46A6B1B}" srcOrd="0" destOrd="0" presId="urn:microsoft.com/office/officeart/2005/8/layout/list1"/>
    <dgm:cxn modelId="{1773FC4C-6AD4-C841-9FB5-E98FDBD5CB05}" type="presOf" srcId="{7A553FAE-A8EA-4EA5-AE6D-7A370D0F1633}" destId="{1047FFD7-1D35-E04F-8D73-6949EEB46E1B}" srcOrd="0" destOrd="0" presId="urn:microsoft.com/office/officeart/2005/8/layout/list1"/>
    <dgm:cxn modelId="{34E45751-BC33-4314-885C-BC101619F78E}" srcId="{E5501C44-1703-4FF8-BAC1-78E4935E7E93}" destId="{FDB691BE-E007-4227-87A0-AF012AA1EB2C}" srcOrd="0" destOrd="0" parTransId="{BEE4FBF2-774A-4B84-B739-29F4F6635932}" sibTransId="{B1502836-BE79-415A-AE15-E0BE71752991}"/>
    <dgm:cxn modelId="{E1D28053-EA2B-4C53-8013-F887A5AE88C1}" srcId="{E5501C44-1703-4FF8-BAC1-78E4935E7E93}" destId="{AAE9E3AA-8FA4-4249-92CF-FAFA3ED3CFED}" srcOrd="1" destOrd="0" parTransId="{BC0DA035-033A-4D08-81AC-A45273DA4AB2}" sibTransId="{3AE752AA-80D0-4A31-9D90-5B7A090376E6}"/>
    <dgm:cxn modelId="{82BFC557-024D-2049-B9AD-6F0AE5D2ADDA}" type="presOf" srcId="{EE9E4C79-A515-4D19-8A22-80B369226D93}" destId="{C644169A-F96D-074F-9378-3755BC4A18F7}" srcOrd="0" destOrd="0" presId="urn:microsoft.com/office/officeart/2005/8/layout/list1"/>
    <dgm:cxn modelId="{EF62167C-409A-4C0C-8E01-3CEB3706D527}" srcId="{BDF6D0CE-8C48-4362-B832-BB19B4C25B66}" destId="{EE9E4C79-A515-4D19-8A22-80B369226D93}" srcOrd="0" destOrd="0" parTransId="{92B14341-762B-4C9F-9D28-6FDA06108DC1}" sibTransId="{CE69AB57-2F3D-49DC-8E55-667436C3CDF8}"/>
    <dgm:cxn modelId="{838A407F-7D44-4DD5-9C94-287F4D139081}" srcId="{7A553FAE-A8EA-4EA5-AE6D-7A370D0F1633}" destId="{387CDAC7-2E47-4556-98F7-B07DFEFB0981}" srcOrd="1" destOrd="0" parTransId="{2C59C9E1-D459-4D70-B79D-DA4890E8BB33}" sibTransId="{E1AF439F-BCB7-4325-881E-64AEE1C08F0D}"/>
    <dgm:cxn modelId="{49094F9F-40AF-3741-9ED6-7B301F935FA4}" type="presOf" srcId="{BDF6D0CE-8C48-4362-B832-BB19B4C25B66}" destId="{BC618B5A-89F0-6247-9BB8-380BDD96AD0E}" srcOrd="0" destOrd="0" presId="urn:microsoft.com/office/officeart/2005/8/layout/list1"/>
    <dgm:cxn modelId="{093529A4-408A-8C41-ACA8-EE94D005F1BE}" type="presOf" srcId="{826A71AC-0580-4195-AEDE-0527ED80EC8E}" destId="{7B0EA8FB-D320-3A43-83B6-5D12B98C6916}" srcOrd="0" destOrd="0" presId="urn:microsoft.com/office/officeart/2005/8/layout/list1"/>
    <dgm:cxn modelId="{2DAC5EAF-76B5-479F-9137-EC9C6C663074}" srcId="{7A553FAE-A8EA-4EA5-AE6D-7A370D0F1633}" destId="{826A71AC-0580-4195-AEDE-0527ED80EC8E}" srcOrd="0" destOrd="0" parTransId="{5FD50715-E5DC-4067-A6DA-D8657252CB3A}" sibTransId="{68B52A66-EC5E-49CD-958A-58A61A56E1FC}"/>
    <dgm:cxn modelId="{8CF203B1-BC49-C849-8870-3A58DCAA70FE}" type="presOf" srcId="{E5501C44-1703-4FF8-BAC1-78E4935E7E93}" destId="{9A9B739A-731C-E042-BB9B-CFBDBE4FE465}" srcOrd="0" destOrd="0" presId="urn:microsoft.com/office/officeart/2005/8/layout/list1"/>
    <dgm:cxn modelId="{4B835DB1-C885-4EBF-BD02-C75E6776C5EC}" srcId="{034863B9-14B2-4128-9E22-CE98E966325B}" destId="{7A553FAE-A8EA-4EA5-AE6D-7A370D0F1633}" srcOrd="1" destOrd="0" parTransId="{4997ED03-B0B1-4D8C-BBD7-A4DEFE89E08D}" sibTransId="{F700C132-068C-4B0D-A537-4AF47463D77E}"/>
    <dgm:cxn modelId="{777FC2C8-F3C0-7F4D-B627-E84D760796ED}" type="presOf" srcId="{387CDAC7-2E47-4556-98F7-B07DFEFB0981}" destId="{7B0EA8FB-D320-3A43-83B6-5D12B98C6916}" srcOrd="0" destOrd="1" presId="urn:microsoft.com/office/officeart/2005/8/layout/list1"/>
    <dgm:cxn modelId="{009FE4D0-7043-C449-A334-BF717341DEFB}" type="presOf" srcId="{E5501C44-1703-4FF8-BAC1-78E4935E7E93}" destId="{B00B769F-9049-ED40-9285-686416FFB5D5}" srcOrd="1" destOrd="0" presId="urn:microsoft.com/office/officeart/2005/8/layout/list1"/>
    <dgm:cxn modelId="{822E66F5-56A9-44B8-987A-36B54F37F438}" srcId="{034863B9-14B2-4128-9E22-CE98E966325B}" destId="{E5501C44-1703-4FF8-BAC1-78E4935E7E93}" srcOrd="2" destOrd="0" parTransId="{BA940396-E20E-4534-84ED-EBF22A331B5F}" sibTransId="{5E7E7DAE-6888-4D58-AF6A-29DCFB443881}"/>
    <dgm:cxn modelId="{88F26CFA-EEBF-453D-AF75-4EB49F32F00D}" srcId="{BDF6D0CE-8C48-4362-B832-BB19B4C25B66}" destId="{4DF3A007-0503-48D2-A8EC-94AFFBFBA0B8}" srcOrd="1" destOrd="0" parTransId="{CC58AE80-EEEC-4C91-953F-3A94CC6E2D95}" sibTransId="{E61D854E-8B8A-469A-ADD5-44132A9FAD58}"/>
    <dgm:cxn modelId="{EBAA630E-A426-2849-B9C5-4AD90857C6F6}" type="presParOf" srcId="{0B5F910B-C303-DE4B-97CE-ACF498E699E8}" destId="{C2077F2C-D41D-5A4C-AE2E-6D12A691C103}" srcOrd="0" destOrd="0" presId="urn:microsoft.com/office/officeart/2005/8/layout/list1"/>
    <dgm:cxn modelId="{BBA4A818-11D8-A44C-A78E-74228E243CF0}" type="presParOf" srcId="{C2077F2C-D41D-5A4C-AE2E-6D12A691C103}" destId="{BC618B5A-89F0-6247-9BB8-380BDD96AD0E}" srcOrd="0" destOrd="0" presId="urn:microsoft.com/office/officeart/2005/8/layout/list1"/>
    <dgm:cxn modelId="{5C685226-C46A-6F4B-B1C4-D46097E72646}" type="presParOf" srcId="{C2077F2C-D41D-5A4C-AE2E-6D12A691C103}" destId="{76AF12F3-2283-7B4A-B7EC-70F26F630EF8}" srcOrd="1" destOrd="0" presId="urn:microsoft.com/office/officeart/2005/8/layout/list1"/>
    <dgm:cxn modelId="{D15CC873-7054-7742-A0FC-2D89BC465894}" type="presParOf" srcId="{0B5F910B-C303-DE4B-97CE-ACF498E699E8}" destId="{AC4EC2A2-AF53-F647-B9A6-C7B5663C768D}" srcOrd="1" destOrd="0" presId="urn:microsoft.com/office/officeart/2005/8/layout/list1"/>
    <dgm:cxn modelId="{A6A44927-AA46-5B44-BCE2-51AF5EA22048}" type="presParOf" srcId="{0B5F910B-C303-DE4B-97CE-ACF498E699E8}" destId="{C644169A-F96D-074F-9378-3755BC4A18F7}" srcOrd="2" destOrd="0" presId="urn:microsoft.com/office/officeart/2005/8/layout/list1"/>
    <dgm:cxn modelId="{18323ECC-0DCB-EA46-A12B-93DA7E5835DB}" type="presParOf" srcId="{0B5F910B-C303-DE4B-97CE-ACF498E699E8}" destId="{E7CF22B1-5374-8F42-B5CA-2220D9148F7B}" srcOrd="3" destOrd="0" presId="urn:microsoft.com/office/officeart/2005/8/layout/list1"/>
    <dgm:cxn modelId="{FC6FA0BC-2FAA-AC4D-820A-71571118D340}" type="presParOf" srcId="{0B5F910B-C303-DE4B-97CE-ACF498E699E8}" destId="{2E0FF7DA-2A4A-E444-A226-C7311198D47F}" srcOrd="4" destOrd="0" presId="urn:microsoft.com/office/officeart/2005/8/layout/list1"/>
    <dgm:cxn modelId="{41FD154B-E7D0-BE4D-AAAE-1B2DD0595C6A}" type="presParOf" srcId="{2E0FF7DA-2A4A-E444-A226-C7311198D47F}" destId="{1047FFD7-1D35-E04F-8D73-6949EEB46E1B}" srcOrd="0" destOrd="0" presId="urn:microsoft.com/office/officeart/2005/8/layout/list1"/>
    <dgm:cxn modelId="{C9B65E5F-CDAE-0C45-AA28-472F337AC03D}" type="presParOf" srcId="{2E0FF7DA-2A4A-E444-A226-C7311198D47F}" destId="{6EB31464-6155-0A4F-9FC5-BA97A1203C58}" srcOrd="1" destOrd="0" presId="urn:microsoft.com/office/officeart/2005/8/layout/list1"/>
    <dgm:cxn modelId="{90236DE9-5EE8-4E45-B320-B2B649C73D94}" type="presParOf" srcId="{0B5F910B-C303-DE4B-97CE-ACF498E699E8}" destId="{E7B0BE53-0BE2-2542-BD82-ECA0291F6F78}" srcOrd="5" destOrd="0" presId="urn:microsoft.com/office/officeart/2005/8/layout/list1"/>
    <dgm:cxn modelId="{88F53B5C-B2AB-CE47-9527-D96FC4D53294}" type="presParOf" srcId="{0B5F910B-C303-DE4B-97CE-ACF498E699E8}" destId="{7B0EA8FB-D320-3A43-83B6-5D12B98C6916}" srcOrd="6" destOrd="0" presId="urn:microsoft.com/office/officeart/2005/8/layout/list1"/>
    <dgm:cxn modelId="{32905D7C-AE14-CF49-9DE2-C48D4B46B9DC}" type="presParOf" srcId="{0B5F910B-C303-DE4B-97CE-ACF498E699E8}" destId="{CBD1F111-9897-DC4F-9A06-1044EB55419B}" srcOrd="7" destOrd="0" presId="urn:microsoft.com/office/officeart/2005/8/layout/list1"/>
    <dgm:cxn modelId="{8DD6CF13-051E-6E42-AA99-7899F58B8898}" type="presParOf" srcId="{0B5F910B-C303-DE4B-97CE-ACF498E699E8}" destId="{80BE2B5A-40EF-534E-83B6-1A0ECB51763C}" srcOrd="8" destOrd="0" presId="urn:microsoft.com/office/officeart/2005/8/layout/list1"/>
    <dgm:cxn modelId="{D66569C7-A6BC-974D-905E-BEF68E47EFE7}" type="presParOf" srcId="{80BE2B5A-40EF-534E-83B6-1A0ECB51763C}" destId="{9A9B739A-731C-E042-BB9B-CFBDBE4FE465}" srcOrd="0" destOrd="0" presId="urn:microsoft.com/office/officeart/2005/8/layout/list1"/>
    <dgm:cxn modelId="{58F07C62-60AB-F845-B768-F85414A2EF3E}" type="presParOf" srcId="{80BE2B5A-40EF-534E-83B6-1A0ECB51763C}" destId="{B00B769F-9049-ED40-9285-686416FFB5D5}" srcOrd="1" destOrd="0" presId="urn:microsoft.com/office/officeart/2005/8/layout/list1"/>
    <dgm:cxn modelId="{98BF4D72-997D-9D4D-BB34-2F913C81016F}" type="presParOf" srcId="{0B5F910B-C303-DE4B-97CE-ACF498E699E8}" destId="{5EE74FED-1470-6E47-8C08-4F771CF90B98}" srcOrd="9" destOrd="0" presId="urn:microsoft.com/office/officeart/2005/8/layout/list1"/>
    <dgm:cxn modelId="{C4AF27F3-4682-864A-8939-CD166F464FD0}" type="presParOf" srcId="{0B5F910B-C303-DE4B-97CE-ACF498E699E8}" destId="{949273D7-FC12-554E-A80F-F2CCB46A6B1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980B22-3F06-0B43-AB60-AF0B9899F7A3}">
      <dsp:nvSpPr>
        <dsp:cNvPr id="0" name=""/>
        <dsp:cNvSpPr/>
      </dsp:nvSpPr>
      <dsp:spPr>
        <a:xfrm>
          <a:off x="0" y="338472"/>
          <a:ext cx="6665097" cy="28444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286" tIns="437388" rIns="517286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Develop comprehensive traffic simulation using real London street network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Compare multiple routing algorithms under varying congestion scenarios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Implement realistic traffic flow modeling using queuing theory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Create interactive visualization and analysis tools</a:t>
          </a:r>
        </a:p>
      </dsp:txBody>
      <dsp:txXfrm>
        <a:off x="0" y="338472"/>
        <a:ext cx="6665097" cy="2844449"/>
      </dsp:txXfrm>
    </dsp:sp>
    <dsp:sp modelId="{670D75DF-0E83-E042-BF50-C2F32488661C}">
      <dsp:nvSpPr>
        <dsp:cNvPr id="0" name=""/>
        <dsp:cNvSpPr/>
      </dsp:nvSpPr>
      <dsp:spPr>
        <a:xfrm>
          <a:off x="333254" y="28512"/>
          <a:ext cx="4665567" cy="6199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47" tIns="0" rIns="176347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Primary Objectives</a:t>
          </a:r>
        </a:p>
      </dsp:txBody>
      <dsp:txXfrm>
        <a:off x="363516" y="58774"/>
        <a:ext cx="4605043" cy="559396"/>
      </dsp:txXfrm>
    </dsp:sp>
    <dsp:sp modelId="{08D3CD6A-D769-7E4B-A4E6-3CDE520C0CF9}">
      <dsp:nvSpPr>
        <dsp:cNvPr id="0" name=""/>
        <dsp:cNvSpPr/>
      </dsp:nvSpPr>
      <dsp:spPr>
        <a:xfrm>
          <a:off x="0" y="3606282"/>
          <a:ext cx="6665097" cy="1819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4681520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286" tIns="437388" rIns="517286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How do different routing algorithms perform under varying traffic conditions? (Stress Test Involved)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What is the impact of congestion on travel time?</a:t>
          </a:r>
        </a:p>
      </dsp:txBody>
      <dsp:txXfrm>
        <a:off x="0" y="3606282"/>
        <a:ext cx="6665097" cy="1819125"/>
      </dsp:txXfrm>
    </dsp:sp>
    <dsp:sp modelId="{9D00C5A0-B338-2246-B26A-962F22664C1F}">
      <dsp:nvSpPr>
        <dsp:cNvPr id="0" name=""/>
        <dsp:cNvSpPr/>
      </dsp:nvSpPr>
      <dsp:spPr>
        <a:xfrm>
          <a:off x="333254" y="3296322"/>
          <a:ext cx="4665567" cy="619920"/>
        </a:xfrm>
        <a:prstGeom prst="roundRect">
          <a:avLst/>
        </a:prstGeom>
        <a:gradFill rotWithShape="0">
          <a:gsLst>
            <a:gs pos="0">
              <a:schemeClr val="accent2">
                <a:hueOff val="4681520"/>
                <a:satOff val="-5839"/>
                <a:lumOff val="137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4681520"/>
                <a:satOff val="-5839"/>
                <a:lumOff val="137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47" tIns="0" rIns="176347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solidFill>
                <a:schemeClr val="tx1"/>
              </a:solidFill>
            </a:rPr>
            <a:t>Key Research Questions</a:t>
          </a:r>
        </a:p>
      </dsp:txBody>
      <dsp:txXfrm>
        <a:off x="363516" y="3326584"/>
        <a:ext cx="4605043" cy="5593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D93010-E9E5-DE46-AC5F-15844F8AFFA4}">
      <dsp:nvSpPr>
        <dsp:cNvPr id="0" name=""/>
        <dsp:cNvSpPr/>
      </dsp:nvSpPr>
      <dsp:spPr>
        <a:xfrm>
          <a:off x="0" y="2626263"/>
          <a:ext cx="10512862" cy="17231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Congestion Penalty Model [3]</a:t>
          </a:r>
        </a:p>
      </dsp:txBody>
      <dsp:txXfrm>
        <a:off x="0" y="2626263"/>
        <a:ext cx="10512862" cy="930480"/>
      </dsp:txXfrm>
    </dsp:sp>
    <dsp:sp modelId="{BB919D2A-5535-A746-B5DB-E687A597B655}">
      <dsp:nvSpPr>
        <dsp:cNvPr id="0" name=""/>
        <dsp:cNvSpPr/>
      </dsp:nvSpPr>
      <dsp:spPr>
        <a:xfrm>
          <a:off x="1283" y="3522281"/>
          <a:ext cx="2102059" cy="79263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Light Traffic (1-2):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1.0-1.1x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(0-10% penalty)</a:t>
          </a:r>
        </a:p>
      </dsp:txBody>
      <dsp:txXfrm>
        <a:off x="1283" y="3522281"/>
        <a:ext cx="2102059" cy="792631"/>
      </dsp:txXfrm>
    </dsp:sp>
    <dsp:sp modelId="{0655D367-D3DD-A145-A9B7-CD98524D6B8B}">
      <dsp:nvSpPr>
        <dsp:cNvPr id="0" name=""/>
        <dsp:cNvSpPr/>
      </dsp:nvSpPr>
      <dsp:spPr>
        <a:xfrm>
          <a:off x="2103342" y="3522281"/>
          <a:ext cx="2102059" cy="792631"/>
        </a:xfrm>
        <a:prstGeom prst="rect">
          <a:avLst/>
        </a:prstGeom>
        <a:solidFill>
          <a:schemeClr val="accent2">
            <a:tint val="40000"/>
            <a:alpha val="90000"/>
            <a:hueOff val="837637"/>
            <a:satOff val="-730"/>
            <a:lumOff val="-1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837637"/>
              <a:satOff val="-730"/>
              <a:lumOff val="-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Moderate Traffic (3-4):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1.1-1.3x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(10-30% penalty)</a:t>
          </a:r>
        </a:p>
      </dsp:txBody>
      <dsp:txXfrm>
        <a:off x="2103342" y="3522281"/>
        <a:ext cx="2102059" cy="792631"/>
      </dsp:txXfrm>
    </dsp:sp>
    <dsp:sp modelId="{798D9E4D-FB16-0243-A48F-BC4E9CFD11C0}">
      <dsp:nvSpPr>
        <dsp:cNvPr id="0" name=""/>
        <dsp:cNvSpPr/>
      </dsp:nvSpPr>
      <dsp:spPr>
        <a:xfrm>
          <a:off x="4205401" y="3522281"/>
          <a:ext cx="2102059" cy="792631"/>
        </a:xfrm>
        <a:prstGeom prst="rect">
          <a:avLst/>
        </a:prstGeom>
        <a:solidFill>
          <a:schemeClr val="accent2">
            <a:tint val="40000"/>
            <a:alpha val="90000"/>
            <a:hueOff val="1675274"/>
            <a:satOff val="-1459"/>
            <a:lumOff val="-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675274"/>
              <a:satOff val="-1459"/>
              <a:lumOff val="-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Heavy Traffic (5-6):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1.3-1.6x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(30-60% penalty)</a:t>
          </a:r>
        </a:p>
      </dsp:txBody>
      <dsp:txXfrm>
        <a:off x="4205401" y="3522281"/>
        <a:ext cx="2102059" cy="792631"/>
      </dsp:txXfrm>
    </dsp:sp>
    <dsp:sp modelId="{7049DBB0-EC2D-1644-9F26-52DEF534D3E5}">
      <dsp:nvSpPr>
        <dsp:cNvPr id="0" name=""/>
        <dsp:cNvSpPr/>
      </dsp:nvSpPr>
      <dsp:spPr>
        <a:xfrm>
          <a:off x="6307460" y="3522281"/>
          <a:ext cx="2102059" cy="792631"/>
        </a:xfrm>
        <a:prstGeom prst="rect">
          <a:avLst/>
        </a:prstGeom>
        <a:solidFill>
          <a:schemeClr val="accent2">
            <a:tint val="40000"/>
            <a:alpha val="90000"/>
            <a:hueOff val="2512910"/>
            <a:satOff val="-2189"/>
            <a:lumOff val="-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512910"/>
              <a:satOff val="-2189"/>
              <a:lumOff val="-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Severe Traffic (7-8):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1.6-2.0x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(60-100% penalty)</a:t>
          </a:r>
        </a:p>
      </dsp:txBody>
      <dsp:txXfrm>
        <a:off x="6307460" y="3522281"/>
        <a:ext cx="2102059" cy="792631"/>
      </dsp:txXfrm>
    </dsp:sp>
    <dsp:sp modelId="{B4E2510D-E7AC-ED47-ADD2-E82CD425B7DF}">
      <dsp:nvSpPr>
        <dsp:cNvPr id="0" name=""/>
        <dsp:cNvSpPr/>
      </dsp:nvSpPr>
      <dsp:spPr>
        <a:xfrm>
          <a:off x="8409519" y="3522281"/>
          <a:ext cx="2102059" cy="792631"/>
        </a:xfrm>
        <a:prstGeom prst="rect">
          <a:avLst/>
        </a:prstGeom>
        <a:solidFill>
          <a:schemeClr val="accent2">
            <a:tint val="40000"/>
            <a:alpha val="90000"/>
            <a:hueOff val="3350547"/>
            <a:satOff val="-2919"/>
            <a:lumOff val="-4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350547"/>
              <a:satOff val="-2919"/>
              <a:lumOff val="-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Gridlock (9-10):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2.0-2.5x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(100-150% penalty, capped)</a:t>
          </a:r>
        </a:p>
      </dsp:txBody>
      <dsp:txXfrm>
        <a:off x="8409519" y="3522281"/>
        <a:ext cx="2102059" cy="792631"/>
      </dsp:txXfrm>
    </dsp:sp>
    <dsp:sp modelId="{64DB31BD-6333-6142-84C4-837116ECE518}">
      <dsp:nvSpPr>
        <dsp:cNvPr id="0" name=""/>
        <dsp:cNvSpPr/>
      </dsp:nvSpPr>
      <dsp:spPr>
        <a:xfrm rot="10800000">
          <a:off x="0" y="1962"/>
          <a:ext cx="10512862" cy="2650147"/>
        </a:xfrm>
        <a:prstGeom prst="upArrowCallou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Core Physics Formula [2]</a:t>
          </a:r>
        </a:p>
      </dsp:txBody>
      <dsp:txXfrm rot="-10800000">
        <a:off x="0" y="1962"/>
        <a:ext cx="10512862" cy="930201"/>
      </dsp:txXfrm>
    </dsp:sp>
    <dsp:sp modelId="{8BBBEA37-4721-8F40-AD86-0310930A2172}">
      <dsp:nvSpPr>
        <dsp:cNvPr id="0" name=""/>
        <dsp:cNvSpPr/>
      </dsp:nvSpPr>
      <dsp:spPr>
        <a:xfrm>
          <a:off x="0" y="932163"/>
          <a:ext cx="5256430" cy="792394"/>
        </a:xfrm>
        <a:prstGeom prst="rect">
          <a:avLst/>
        </a:prstGeom>
        <a:solidFill>
          <a:schemeClr val="accent2">
            <a:tint val="40000"/>
            <a:alpha val="90000"/>
            <a:hueOff val="4188184"/>
            <a:satOff val="-3648"/>
            <a:lumOff val="-5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4188184"/>
              <a:satOff val="-3648"/>
              <a:lumOff val="-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Travel Time = Distance / Speed</a:t>
          </a:r>
          <a:endParaRPr lang="en-US" sz="1300" kern="1200" dirty="0"/>
        </a:p>
      </dsp:txBody>
      <dsp:txXfrm>
        <a:off x="0" y="932163"/>
        <a:ext cx="5256430" cy="792394"/>
      </dsp:txXfrm>
    </dsp:sp>
    <dsp:sp modelId="{B8FCF360-CDB2-9441-A6CD-4F92BF070CF1}">
      <dsp:nvSpPr>
        <dsp:cNvPr id="0" name=""/>
        <dsp:cNvSpPr/>
      </dsp:nvSpPr>
      <dsp:spPr>
        <a:xfrm>
          <a:off x="5256431" y="932163"/>
          <a:ext cx="5256430" cy="792394"/>
        </a:xfrm>
        <a:prstGeom prst="rect">
          <a:avLst/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Time (seconds) = Length (meters) / (Speed (km/h) × 1000/3600)</a:t>
          </a:r>
        </a:p>
      </dsp:txBody>
      <dsp:txXfrm>
        <a:off x="5256431" y="932163"/>
        <a:ext cx="5256430" cy="7923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EDFDE5-3508-7D40-92F6-ED9A7457AA5E}">
      <dsp:nvSpPr>
        <dsp:cNvPr id="0" name=""/>
        <dsp:cNvSpPr/>
      </dsp:nvSpPr>
      <dsp:spPr>
        <a:xfrm>
          <a:off x="0" y="421581"/>
          <a:ext cx="11007090" cy="1814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4272" tIns="499872" rIns="854272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400" b="1" kern="1200" dirty="0"/>
            <a:t>Total Nodes: 2,847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1" kern="1200" dirty="0"/>
            <a:t>Total Edges: 7,234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Coverage Area: City of London, UK</a:t>
          </a:r>
        </a:p>
      </dsp:txBody>
      <dsp:txXfrm>
        <a:off x="0" y="421581"/>
        <a:ext cx="11007090" cy="1814399"/>
      </dsp:txXfrm>
    </dsp:sp>
    <dsp:sp modelId="{0C99F908-49D3-3C48-AEC9-59473FDBA907}">
      <dsp:nvSpPr>
        <dsp:cNvPr id="0" name=""/>
        <dsp:cNvSpPr/>
      </dsp:nvSpPr>
      <dsp:spPr>
        <a:xfrm>
          <a:off x="550354" y="67341"/>
          <a:ext cx="7704963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229" tIns="0" rIns="291229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Network Statistics:</a:t>
          </a:r>
        </a:p>
      </dsp:txBody>
      <dsp:txXfrm>
        <a:off x="584939" y="101926"/>
        <a:ext cx="7635793" cy="639310"/>
      </dsp:txXfrm>
    </dsp:sp>
    <dsp:sp modelId="{B57994E9-7781-274A-9D69-A5495D2463BA}">
      <dsp:nvSpPr>
        <dsp:cNvPr id="0" name=""/>
        <dsp:cNvSpPr/>
      </dsp:nvSpPr>
      <dsp:spPr>
        <a:xfrm>
          <a:off x="0" y="2719821"/>
          <a:ext cx="11007090" cy="1738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4272" tIns="499872" rIns="854272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Route Calculation: &lt;0.1 second average (for all algorithms)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Average A* Service Rate: 419.33 routes/second (Number of Routes it can iterate) *</a:t>
          </a:r>
        </a:p>
      </dsp:txBody>
      <dsp:txXfrm>
        <a:off x="0" y="2719821"/>
        <a:ext cx="11007090" cy="1738799"/>
      </dsp:txXfrm>
    </dsp:sp>
    <dsp:sp modelId="{67EBA22E-DC55-F24D-8732-E992674F31E6}">
      <dsp:nvSpPr>
        <dsp:cNvPr id="0" name=""/>
        <dsp:cNvSpPr/>
      </dsp:nvSpPr>
      <dsp:spPr>
        <a:xfrm>
          <a:off x="550354" y="2365581"/>
          <a:ext cx="7704963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229" tIns="0" rIns="291229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Performance Metrics:</a:t>
          </a:r>
        </a:p>
      </dsp:txBody>
      <dsp:txXfrm>
        <a:off x="584939" y="2400166"/>
        <a:ext cx="7635793" cy="6393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44169A-F96D-074F-9378-3755BC4A18F7}">
      <dsp:nvSpPr>
        <dsp:cNvPr id="0" name=""/>
        <dsp:cNvSpPr/>
      </dsp:nvSpPr>
      <dsp:spPr>
        <a:xfrm>
          <a:off x="0" y="439610"/>
          <a:ext cx="6665097" cy="1449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286" tIns="416560" rIns="517286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Problem Solved: Eliminated double-penalty issues (initial Code)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Innovation: Single source of truth for all calculations</a:t>
          </a:r>
        </a:p>
      </dsp:txBody>
      <dsp:txXfrm>
        <a:off x="0" y="439610"/>
        <a:ext cx="6665097" cy="1449000"/>
      </dsp:txXfrm>
    </dsp:sp>
    <dsp:sp modelId="{76AF12F3-2283-7B4A-B7EC-70F26F630EF8}">
      <dsp:nvSpPr>
        <dsp:cNvPr id="0" name=""/>
        <dsp:cNvSpPr/>
      </dsp:nvSpPr>
      <dsp:spPr>
        <a:xfrm>
          <a:off x="333254" y="144410"/>
          <a:ext cx="4665567" cy="59039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47" tIns="0" rIns="17634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1. Unified Travel Time System</a:t>
          </a:r>
        </a:p>
      </dsp:txBody>
      <dsp:txXfrm>
        <a:off x="362075" y="173231"/>
        <a:ext cx="4607925" cy="532757"/>
      </dsp:txXfrm>
    </dsp:sp>
    <dsp:sp modelId="{7B0EA8FB-D320-3A43-83B6-5D12B98C6916}">
      <dsp:nvSpPr>
        <dsp:cNvPr id="0" name=""/>
        <dsp:cNvSpPr/>
      </dsp:nvSpPr>
      <dsp:spPr>
        <a:xfrm>
          <a:off x="0" y="2291810"/>
          <a:ext cx="6665097" cy="11655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286" tIns="416560" rIns="517286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Enhancement: Beyond traditional distance-only A*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Priority: Congestion → Travel Time → Distance</a:t>
          </a:r>
        </a:p>
      </dsp:txBody>
      <dsp:txXfrm>
        <a:off x="0" y="2291810"/>
        <a:ext cx="6665097" cy="1165500"/>
      </dsp:txXfrm>
    </dsp:sp>
    <dsp:sp modelId="{6EB31464-6155-0A4F-9FC5-BA97A1203C58}">
      <dsp:nvSpPr>
        <dsp:cNvPr id="0" name=""/>
        <dsp:cNvSpPr/>
      </dsp:nvSpPr>
      <dsp:spPr>
        <a:xfrm>
          <a:off x="333254" y="1996610"/>
          <a:ext cx="4665567" cy="59039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47" tIns="0" rIns="17634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2. Multi-Criteria A* Implementation</a:t>
          </a:r>
        </a:p>
      </dsp:txBody>
      <dsp:txXfrm>
        <a:off x="362075" y="2025431"/>
        <a:ext cx="4607925" cy="532757"/>
      </dsp:txXfrm>
    </dsp:sp>
    <dsp:sp modelId="{949273D7-FC12-554E-A80F-F2CCB46A6B1B}">
      <dsp:nvSpPr>
        <dsp:cNvPr id="0" name=""/>
        <dsp:cNvSpPr/>
      </dsp:nvSpPr>
      <dsp:spPr>
        <a:xfrm>
          <a:off x="0" y="3860510"/>
          <a:ext cx="6665097" cy="1449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286" tIns="416560" rIns="517286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Integration: MM1 queuing with real-time vehicle tracking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Validation: Service rate degradation analysis</a:t>
          </a:r>
        </a:p>
      </dsp:txBody>
      <dsp:txXfrm>
        <a:off x="0" y="3860510"/>
        <a:ext cx="6665097" cy="1449000"/>
      </dsp:txXfrm>
    </dsp:sp>
    <dsp:sp modelId="{B00B769F-9049-ED40-9285-686416FFB5D5}">
      <dsp:nvSpPr>
        <dsp:cNvPr id="0" name=""/>
        <dsp:cNvSpPr/>
      </dsp:nvSpPr>
      <dsp:spPr>
        <a:xfrm>
          <a:off x="333254" y="3565310"/>
          <a:ext cx="4665567" cy="59039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47" tIns="0" rIns="17634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3. Dynamic Congestion Modeling</a:t>
          </a:r>
        </a:p>
      </dsp:txBody>
      <dsp:txXfrm>
        <a:off x="362075" y="3594131"/>
        <a:ext cx="4607925" cy="532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</cdr:x>
      <cdr:y>0.12655</cdr:y>
    </cdr:from>
    <cdr:to>
      <cdr:x>0.88243</cdr:x>
      <cdr:y>0.25989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C4EC545E-2EA2-8D0D-DC14-8DFC3F301CF6}"/>
            </a:ext>
          </a:extLst>
        </cdr:cNvPr>
        <cdr:cNvSpPr txBox="1"/>
      </cdr:nvSpPr>
      <cdr:spPr>
        <a:xfrm xmlns:a="http://schemas.openxmlformats.org/drawingml/2006/main">
          <a:off x="6094411" y="867905"/>
          <a:ext cx="4661411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PK" sz="1100" kern="1200" dirty="0"/>
            <a:t>This shows the A* algorithm chose same path as SP Algo as the best optimal path </a:t>
          </a:r>
        </a:p>
      </cdr:txBody>
    </cdr:sp>
  </cdr:relSizeAnchor>
</c:userShape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D60F200-5EB0-B223-2439-C96C67F0F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061632" y="-1251321"/>
            <a:ext cx="4065561" cy="12188825"/>
          </a:xfrm>
          <a:prstGeom prst="rect">
            <a:avLst/>
          </a:prstGeom>
          <a:gradFill flip="none" rotWithShape="1">
            <a:gsLst>
              <a:gs pos="17000">
                <a:srgbClr val="000000">
                  <a:alpha val="5900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2CB243-67C5-E304-31A0-4D7D607BA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461252" y="322363"/>
            <a:ext cx="3067943" cy="240797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2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A95761-C93E-94BF-087D-D2A823789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0389" y="4172881"/>
            <a:ext cx="7152879" cy="2702991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52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8805" y="1936866"/>
            <a:ext cx="8471175" cy="2839273"/>
          </a:xfrm>
          <a:noFill/>
          <a:ln>
            <a:noFill/>
          </a:ln>
        </p:spPr>
        <p:txBody>
          <a:bodyPr>
            <a:normAutofit/>
          </a:bodyPr>
          <a:lstStyle/>
          <a:p>
            <a:pPr algn="l">
              <a:defRPr sz="4400">
                <a:solidFill>
                  <a:srgbClr val="1F4E79"/>
                </a:solidFill>
              </a:defRPr>
            </a:pPr>
            <a:r>
              <a:rPr lang="en-GB" sz="3600" dirty="0"/>
              <a:t>Advanced Traffic Simulation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8804" y="4873600"/>
            <a:ext cx="4847781" cy="1183602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  <a:defRPr sz="2400"/>
            </a:pPr>
            <a:r>
              <a:rPr lang="en-GB" sz="1700" dirty="0">
                <a:solidFill>
                  <a:srgbClr val="FFFFFF"/>
                </a:solidFill>
              </a:rPr>
              <a:t>Real-World London Road Network Analysis</a:t>
            </a:r>
          </a:p>
          <a:p>
            <a:pPr algn="l">
              <a:lnSpc>
                <a:spcPct val="90000"/>
              </a:lnSpc>
              <a:defRPr sz="2400"/>
            </a:pPr>
            <a:r>
              <a:rPr lang="en-GB" sz="1700" dirty="0">
                <a:solidFill>
                  <a:srgbClr val="FFFFFF"/>
                </a:solidFill>
              </a:rPr>
              <a:t>with Multi-Algorithm Routing</a:t>
            </a:r>
          </a:p>
          <a:p>
            <a:pPr algn="l">
              <a:lnSpc>
                <a:spcPct val="90000"/>
              </a:lnSpc>
              <a:defRPr sz="2400"/>
            </a:pPr>
            <a:endParaRPr lang="en-GB" sz="1700" dirty="0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defRPr sz="2400"/>
            </a:pPr>
            <a:r>
              <a:rPr lang="en-GB" sz="1700" dirty="0">
                <a:solidFill>
                  <a:srgbClr val="FFFFFF"/>
                </a:solidFill>
              </a:rPr>
              <a:t>Progress Report - August 2025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63D1A5-FD49-4756-F62E-786C34E63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03817" y="-7619"/>
            <a:ext cx="995395" cy="6918113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68000"/>
                </a:schemeClr>
              </a:gs>
              <a:gs pos="37000">
                <a:schemeClr val="accent5">
                  <a:alpha val="0"/>
                </a:schemeClr>
              </a:gs>
            </a:gsLst>
            <a:lin ang="10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4EF42-5025-7BCD-2A7A-EE39851FB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9612" y="2857500"/>
            <a:ext cx="8229600" cy="1143000"/>
          </a:xfrm>
        </p:spPr>
        <p:txBody>
          <a:bodyPr/>
          <a:lstStyle/>
          <a:p>
            <a:r>
              <a:rPr lang="en-PK" dirty="0"/>
              <a:t>Sample Iteration</a:t>
            </a:r>
          </a:p>
        </p:txBody>
      </p:sp>
    </p:spTree>
    <p:extLst>
      <p:ext uri="{BB962C8B-B14F-4D97-AF65-F5344CB8AC3E}">
        <p14:creationId xmlns:p14="http://schemas.microsoft.com/office/powerpoint/2010/main" val="358567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map of a route&#10;&#10;AI-generated content may be incorrect.">
            <a:extLst>
              <a:ext uri="{FF2B5EF4-FFF2-40B4-BE49-F238E27FC236}">
                <a16:creationId xmlns:a16="http://schemas.microsoft.com/office/drawing/2014/main" id="{57CAA310-794C-6B65-67A6-717BE8A512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9282"/>
          <a:stretch>
            <a:fillRect/>
          </a:stretch>
        </p:blipFill>
        <p:spPr>
          <a:xfrm>
            <a:off x="565678" y="0"/>
            <a:ext cx="11057467" cy="6858000"/>
          </a:xfrm>
        </p:spPr>
      </p:pic>
    </p:spTree>
    <p:extLst>
      <p:ext uri="{BB962C8B-B14F-4D97-AF65-F5344CB8AC3E}">
        <p14:creationId xmlns:p14="http://schemas.microsoft.com/office/powerpoint/2010/main" val="4193381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11445497" cy="1143000"/>
          </a:xfrm>
        </p:spPr>
        <p:txBody>
          <a:bodyPr/>
          <a:lstStyle/>
          <a:p>
            <a:r>
              <a:rPr dirty="0"/>
              <a:t>Stress Testing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1445498" cy="4525963"/>
          </a:xfrm>
        </p:spPr>
        <p:txBody>
          <a:bodyPr>
            <a:normAutofit fontScale="92500" lnSpcReduction="10000"/>
          </a:bodyPr>
          <a:lstStyle/>
          <a:p>
            <a:r>
              <a:rPr dirty="0"/>
              <a:t>Sample Stress Test: </a:t>
            </a:r>
            <a:r>
              <a:rPr lang="en-US" dirty="0"/>
              <a:t>(A) Residential Zone B </a:t>
            </a:r>
            <a:r>
              <a:rPr dirty="0"/>
              <a:t>→ </a:t>
            </a:r>
            <a:r>
              <a:rPr lang="en-US" dirty="0"/>
              <a:t>(B) Hospital Area</a:t>
            </a:r>
          </a:p>
          <a:p>
            <a:pPr marL="0" indent="0">
              <a:buNone/>
            </a:pPr>
            <a:r>
              <a:rPr lang="en-US" dirty="0"/>
              <a:t># of iterations: 10+</a:t>
            </a:r>
          </a:p>
          <a:p>
            <a:pPr marL="0" indent="0">
              <a:buNone/>
            </a:pPr>
            <a:r>
              <a:rPr lang="en-US" dirty="0"/>
              <a:t># of vehicles added on each iteration: 20</a:t>
            </a:r>
          </a:p>
          <a:p>
            <a:pPr marL="0" indent="0">
              <a:buNone/>
            </a:pPr>
            <a:r>
              <a:rPr lang="en-US" dirty="0"/>
              <a:t>								GRAPH ON NEXT PAGE</a:t>
            </a:r>
          </a:p>
          <a:p>
            <a:r>
              <a:rPr lang="en-US" dirty="0"/>
              <a:t>Key Findings:</a:t>
            </a:r>
          </a:p>
          <a:p>
            <a:pPr lvl="1"/>
            <a:r>
              <a:rPr dirty="0"/>
              <a:t>A* demonstrates adaptive routing under stress</a:t>
            </a:r>
            <a:endParaRPr lang="en-US" dirty="0"/>
          </a:p>
          <a:p>
            <a:pPr lvl="1"/>
            <a:r>
              <a:rPr lang="en-US" dirty="0"/>
              <a:t>Realistic Travel Time Increase</a:t>
            </a:r>
            <a:endParaRPr dirty="0"/>
          </a:p>
          <a:p>
            <a:pPr lvl="1"/>
            <a:r>
              <a:rPr dirty="0"/>
              <a:t>Congestion penalties remain within realistic bounds</a:t>
            </a:r>
          </a:p>
          <a:p>
            <a:pPr lvl="1"/>
            <a:r>
              <a:rPr lang="en-US" dirty="0"/>
              <a:t>During Testing s</a:t>
            </a:r>
            <a:r>
              <a:rPr dirty="0"/>
              <a:t>ystem maintains stability with 200+ vehicles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C4449E9-F978-381D-045B-2923C7F890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445232"/>
              </p:ext>
            </p:extLst>
          </p:nvPr>
        </p:nvGraphicFramePr>
        <p:xfrm>
          <a:off x="1" y="0"/>
          <a:ext cx="12188824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6E07C95-0F24-2AEA-EDB1-323F3E5C040B}"/>
              </a:ext>
            </a:extLst>
          </p:cNvPr>
          <p:cNvSpPr txBox="1"/>
          <p:nvPr/>
        </p:nvSpPr>
        <p:spPr>
          <a:xfrm>
            <a:off x="7377193" y="1208868"/>
            <a:ext cx="3378631" cy="85240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862614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D01BB51-E98E-70A6-7646-F9E621E1BD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3029342"/>
              </p:ext>
            </p:extLst>
          </p:nvPr>
        </p:nvGraphicFramePr>
        <p:xfrm>
          <a:off x="1" y="0"/>
          <a:ext cx="12188824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33887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5B0E841-4E31-7900-E207-5C7F245683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0650692"/>
              </p:ext>
            </p:extLst>
          </p:nvPr>
        </p:nvGraphicFramePr>
        <p:xfrm>
          <a:off x="1" y="0"/>
          <a:ext cx="12188824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395647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a city&#10;&#10;AI-generated content may be incorrect.">
            <a:extLst>
              <a:ext uri="{FF2B5EF4-FFF2-40B4-BE49-F238E27FC236}">
                <a16:creationId xmlns:a16="http://schemas.microsoft.com/office/drawing/2014/main" id="{F7AD630E-1D2F-053F-ED8B-BD25868027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757"/>
          <a:stretch>
            <a:fillRect/>
          </a:stretch>
        </p:blipFill>
        <p:spPr>
          <a:xfrm>
            <a:off x="287867" y="-1"/>
            <a:ext cx="11565466" cy="685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45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610" y="1410608"/>
            <a:ext cx="6858000" cy="4036784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611" y="1420745"/>
            <a:ext cx="6857999" cy="403678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397" y="3588611"/>
            <a:ext cx="2501979" cy="4036789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606" y="969718"/>
            <a:ext cx="3899340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621" y="1410605"/>
            <a:ext cx="6858003" cy="403678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25" y="1683756"/>
            <a:ext cx="3114454" cy="2396359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Technical Achievements &amp; Innovations</a:t>
            </a:r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96790128-4C37-7AF9-2B54-F6F6823ECB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388808"/>
              </p:ext>
            </p:extLst>
          </p:nvPr>
        </p:nvGraphicFramePr>
        <p:xfrm>
          <a:off x="4903774" y="750440"/>
          <a:ext cx="6665097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System Validation &amp; Quality Assurance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10949553" cy="4525963"/>
          </a:xfrm>
        </p:spPr>
        <p:txBody>
          <a:bodyPr>
            <a:normAutofit/>
          </a:bodyPr>
          <a:lstStyle/>
          <a:p>
            <a:r>
              <a:rPr dirty="0"/>
              <a:t>Travel Time Realism Check:</a:t>
            </a:r>
          </a:p>
          <a:p>
            <a:pPr marL="457200" lvl="1" indent="0">
              <a:buNone/>
            </a:pPr>
            <a:r>
              <a:rPr dirty="0"/>
              <a:t>• London Speed Range: 8-40 km/h </a:t>
            </a:r>
            <a:r>
              <a:rPr lang="en-US" dirty="0"/>
              <a:t>[5]</a:t>
            </a:r>
            <a:endParaRPr dirty="0"/>
          </a:p>
          <a:p>
            <a:pPr marL="457200" lvl="1" indent="0">
              <a:buNone/>
            </a:pPr>
            <a:r>
              <a:rPr dirty="0"/>
              <a:t>• Average Simulation Speed: 1</a:t>
            </a:r>
            <a:r>
              <a:rPr lang="en-US" dirty="0"/>
              <a:t>6</a:t>
            </a:r>
            <a:r>
              <a:rPr dirty="0"/>
              <a:t>.</a:t>
            </a:r>
            <a:r>
              <a:rPr lang="en-US" dirty="0"/>
              <a:t>64</a:t>
            </a:r>
            <a:r>
              <a:rPr dirty="0"/>
              <a:t> km/h (realistic for urban)</a:t>
            </a:r>
            <a:r>
              <a:rPr lang="en-US" dirty="0"/>
              <a:t> – City Center [5]</a:t>
            </a:r>
            <a:endParaRPr lang="en-GB" dirty="0"/>
          </a:p>
          <a:p>
            <a:r>
              <a:rPr lang="en-GB" dirty="0"/>
              <a:t> Congestion Model Validation:</a:t>
            </a:r>
          </a:p>
          <a:p>
            <a:pPr marL="457200" lvl="1" indent="0">
              <a:buNone/>
            </a:pPr>
            <a:r>
              <a:rPr dirty="0"/>
              <a:t>• Penalty Caps: Maximum 2.5× multiplier enforced</a:t>
            </a:r>
          </a:p>
          <a:p>
            <a:pPr marL="457200" lvl="1" indent="0">
              <a:buNone/>
            </a:pPr>
            <a:r>
              <a:rPr dirty="0"/>
              <a:t>• Service Rate Bounds: Minimum 50% capacity maintained</a:t>
            </a:r>
          </a:p>
          <a:p>
            <a:pPr marL="457200" lvl="1" indent="0">
              <a:buNone/>
            </a:pPr>
            <a:r>
              <a:rPr dirty="0"/>
              <a:t>• Queue Stability: MM1 model prevents infinite queues</a:t>
            </a:r>
            <a:r>
              <a:rPr lang="en-US" dirty="0"/>
              <a:t> [4]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1029950" cy="1143000"/>
          </a:xfrm>
        </p:spPr>
        <p:txBody>
          <a:bodyPr/>
          <a:lstStyle/>
          <a:p>
            <a:r>
              <a:rPr dirty="0"/>
              <a:t>Academic Contributions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102995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dirty="0"/>
              <a:t>Novel Contributions:</a:t>
            </a:r>
            <a:endParaRPr lang="en-US" dirty="0"/>
          </a:p>
          <a:p>
            <a:pPr marL="400050" lvl="1" indent="0">
              <a:buNone/>
            </a:pPr>
            <a:r>
              <a:rPr dirty="0"/>
              <a:t>1. Unified Travel Time Framework</a:t>
            </a:r>
          </a:p>
          <a:p>
            <a:pPr marL="914400" lvl="2" indent="0">
              <a:buNone/>
            </a:pPr>
            <a:r>
              <a:rPr dirty="0"/>
              <a:t>• Eliminates calculation inconsistencies in routing research</a:t>
            </a:r>
          </a:p>
          <a:p>
            <a:pPr marL="914400" lvl="2" indent="0">
              <a:buNone/>
            </a:pPr>
            <a:r>
              <a:rPr dirty="0"/>
              <a:t>• Transferable to other traffic simulation projects</a:t>
            </a: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514350" lvl="1" indent="0">
              <a:buNone/>
            </a:pPr>
            <a:r>
              <a:rPr dirty="0"/>
              <a:t>2. Integrated MM1-Routing System</a:t>
            </a:r>
          </a:p>
          <a:p>
            <a:pPr marL="914400" lvl="2" indent="0">
              <a:buNone/>
            </a:pPr>
            <a:r>
              <a:rPr dirty="0"/>
              <a:t>• Real-time queuing theory integration with pathfinding</a:t>
            </a:r>
            <a:endParaRPr lang="en-US" dirty="0"/>
          </a:p>
          <a:p>
            <a:pPr marL="914400" lvl="2" indent="0">
              <a:buNone/>
            </a:pPr>
            <a:r>
              <a:rPr dirty="0"/>
              <a:t>• More realistic traffic flow modeling</a:t>
            </a:r>
            <a:br>
              <a:rPr dirty="0"/>
            </a:br>
            <a:endParaRPr lang="en-US" dirty="0"/>
          </a:p>
          <a:p>
            <a:pPr marL="514350" lvl="1" indent="0">
              <a:buNone/>
            </a:pPr>
            <a:r>
              <a:rPr lang="en-US" dirty="0"/>
              <a:t>3. Comprehensive Evaluation Framework</a:t>
            </a:r>
          </a:p>
          <a:p>
            <a:pPr marL="914400" lvl="2" indent="0">
              <a:buNone/>
            </a:pPr>
            <a:r>
              <a:rPr dirty="0"/>
              <a:t>• Multi-metric algorithm comparison system</a:t>
            </a:r>
          </a:p>
          <a:p>
            <a:pPr marL="914400" lvl="2" indent="0">
              <a:buNone/>
            </a:pPr>
            <a:r>
              <a:rPr dirty="0"/>
              <a:t>• Professional analysis suitable for publication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610" y="1410608"/>
            <a:ext cx="6858000" cy="4036784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611" y="1420745"/>
            <a:ext cx="6857999" cy="403678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397" y="3588611"/>
            <a:ext cx="2501979" cy="4036789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606" y="969718"/>
            <a:ext cx="3899340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621" y="1410605"/>
            <a:ext cx="6858003" cy="403678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25" y="1683756"/>
            <a:ext cx="3114454" cy="2396359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Project Overview &amp; Objectives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321D142-9DB1-6379-AC19-BE4EBCA6CF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1125533"/>
              </p:ext>
            </p:extLst>
          </p:nvPr>
        </p:nvGraphicFramePr>
        <p:xfrm>
          <a:off x="4903774" y="750440"/>
          <a:ext cx="6665097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Architecture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0892790" cy="452596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dirty="0"/>
              <a:t>Core Components:</a:t>
            </a:r>
          </a:p>
          <a:p>
            <a:r>
              <a:rPr dirty="0"/>
              <a:t>Routing Algorithms: A*, </a:t>
            </a:r>
            <a:r>
              <a:rPr lang="en-US" dirty="0"/>
              <a:t>Congestion Aware SP</a:t>
            </a:r>
            <a:r>
              <a:rPr dirty="0"/>
              <a:t>, Shortest Path</a:t>
            </a:r>
          </a:p>
          <a:p>
            <a:pPr marL="457200" lvl="1" indent="0">
              <a:buNone/>
            </a:pPr>
            <a:r>
              <a:rPr dirty="0"/>
              <a:t>• Congestion Modeling: MM1 Queue, Dynamic Updates</a:t>
            </a:r>
          </a:p>
          <a:p>
            <a:pPr marL="457200" lvl="1" indent="0">
              <a:buNone/>
            </a:pPr>
            <a:r>
              <a:rPr dirty="0"/>
              <a:t>• Vehicle Management: Smart Placement, Impact Tracking</a:t>
            </a:r>
          </a:p>
          <a:p>
            <a:pPr marL="457200" lvl="1" indent="0">
              <a:buNone/>
            </a:pPr>
            <a:r>
              <a:rPr dirty="0"/>
              <a:t>• Data Models: OSM Integration, Unified Calculations</a:t>
            </a:r>
          </a:p>
          <a:p>
            <a:pPr marL="457200" lvl="1" indent="0">
              <a:buNone/>
            </a:pPr>
            <a:r>
              <a:rPr dirty="0"/>
              <a:t>• Analysis Tools: Excel Reports, Statistical Analysis</a:t>
            </a:r>
          </a:p>
          <a:p>
            <a:pPr marL="457200" lvl="1" indent="0">
              <a:buNone/>
            </a:pPr>
            <a:r>
              <a:rPr dirty="0"/>
              <a:t>• Visualization: Interactive Maps, Multi-Route Display</a:t>
            </a:r>
          </a:p>
          <a:p>
            <a:r>
              <a:rPr dirty="0"/>
              <a:t> Key Statistics:</a:t>
            </a:r>
          </a:p>
          <a:p>
            <a:pPr marL="457200" lvl="1" indent="0">
              <a:buNone/>
            </a:pPr>
            <a:r>
              <a:rPr dirty="0"/>
              <a:t>• Total Lines of Code: ~3,500 LOC</a:t>
            </a:r>
          </a:p>
          <a:p>
            <a:pPr marL="457200" lvl="1" indent="0">
              <a:buNone/>
            </a:pPr>
            <a:r>
              <a:rPr dirty="0"/>
              <a:t>• Core Modules: 9 main files</a:t>
            </a:r>
          </a:p>
          <a:p>
            <a:pPr marL="457200" lvl="1" indent="0">
              <a:buNone/>
            </a:pPr>
            <a:r>
              <a:rPr dirty="0"/>
              <a:t>• Functions Implemented: 127 functions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B2ADA7-E719-8931-9652-4B5E25D65F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2577" y="0"/>
            <a:ext cx="6503670" cy="686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134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Summary &amp;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099566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dirty="0"/>
              <a:t> Key Achievements:</a:t>
            </a:r>
          </a:p>
          <a:p>
            <a:r>
              <a:rPr dirty="0"/>
              <a:t> Technical Excellence:</a:t>
            </a:r>
          </a:p>
          <a:p>
            <a:pPr marL="914400" lvl="2" indent="0">
              <a:buNone/>
            </a:pPr>
            <a:r>
              <a:rPr dirty="0"/>
              <a:t>• Robust, scalable traffic simulation system</a:t>
            </a:r>
          </a:p>
          <a:p>
            <a:pPr marL="914400" lvl="2" indent="0">
              <a:buNone/>
            </a:pPr>
            <a:r>
              <a:rPr dirty="0"/>
              <a:t>• Real-world</a:t>
            </a:r>
            <a:r>
              <a:rPr lang="en-US" dirty="0"/>
              <a:t> (Simulated)</a:t>
            </a:r>
            <a:r>
              <a:rPr dirty="0"/>
              <a:t> data integration and validation</a:t>
            </a:r>
          </a:p>
          <a:p>
            <a:pPr marL="914400" lvl="2" indent="0">
              <a:buNone/>
            </a:pPr>
            <a:r>
              <a:rPr dirty="0"/>
              <a:t>• Advanced mathematical modeling (MM1 queuing)</a:t>
            </a:r>
          </a:p>
          <a:p>
            <a:r>
              <a:rPr dirty="0"/>
              <a:t>Research Impact:</a:t>
            </a:r>
          </a:p>
          <a:p>
            <a:pPr marL="914400" lvl="2" indent="0">
              <a:buNone/>
            </a:pPr>
            <a:r>
              <a:rPr dirty="0"/>
              <a:t>• Demonstrated A* superiority in congested environments</a:t>
            </a:r>
          </a:p>
          <a:p>
            <a:pPr marL="914400" lvl="2" indent="0">
              <a:buNone/>
            </a:pPr>
            <a:r>
              <a:rPr dirty="0"/>
              <a:t>• Validated queuing theory integration with routing</a:t>
            </a:r>
          </a:p>
          <a:p>
            <a:pPr marL="914400" lvl="2" indent="0">
              <a:buNone/>
            </a:pPr>
            <a:r>
              <a:rPr dirty="0"/>
              <a:t>• Created reusable framework for algorithm comparison</a:t>
            </a:r>
          </a:p>
          <a:p>
            <a:r>
              <a:rPr dirty="0"/>
              <a:t> PROJECT STATUS: </a:t>
            </a:r>
            <a:r>
              <a:rPr lang="en-US" u="sng" dirty="0"/>
              <a:t>READY TO START MACHINE LEARNING TO DECREASE COMPUTATION TIME AND INCREASE ACCURACY</a:t>
            </a:r>
            <a:endParaRPr u="sng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6B9B-15CF-24C3-92D7-36DA5311E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74638"/>
            <a:ext cx="11260667" cy="1143000"/>
          </a:xfrm>
        </p:spPr>
        <p:txBody>
          <a:bodyPr/>
          <a:lstStyle/>
          <a:p>
            <a:r>
              <a:rPr lang="en-PK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841FD-1E5C-32F3-C06B-CBD4A6D8F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1260666" cy="4525963"/>
          </a:xfrm>
        </p:spPr>
        <p:txBody>
          <a:bodyPr>
            <a:normAutofit fontScale="550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en-GB" dirty="0"/>
              <a:t>[1] Fu, X., Kakkar, D., Chen, J., Moynihan, K. M., Hegland, T. A., &amp; Blossom, J. (2023). A Comparative Study of Methods for Drive Time Estimation on Geospatial Big Data: a Case Study in USA. </a:t>
            </a:r>
            <a:r>
              <a:rPr lang="en-GB" i="1" dirty="0"/>
              <a:t>The International Archives of the Photogrammetry, Remote Sensing and Spatial Information Sciences</a:t>
            </a:r>
            <a:r>
              <a:rPr lang="en-GB" dirty="0"/>
              <a:t>, </a:t>
            </a:r>
            <a:r>
              <a:rPr lang="en-GB" i="1" dirty="0"/>
              <a:t>48</a:t>
            </a:r>
            <a:r>
              <a:rPr lang="en-GB" dirty="0"/>
              <a:t>.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GB" dirty="0"/>
              <a:t>[2] </a:t>
            </a:r>
            <a:r>
              <a:rPr lang="en-GB" dirty="0" err="1"/>
              <a:t>Flügel</a:t>
            </a:r>
            <a:r>
              <a:rPr lang="en-GB" dirty="0"/>
              <a:t>, S. et al. (2022). Value of travel time by road type. European Transport Research Review, 14(1).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GB" dirty="0"/>
              <a:t>[3] Christidis, P., &amp; Rivas, J. N. I. (2012). Measuring road congestion. </a:t>
            </a:r>
            <a:r>
              <a:rPr lang="en-GB" i="1" dirty="0"/>
              <a:t>Institute for Prospective Technological Studies (IPTS), European Commission Joint Research Centre. 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GB" dirty="0"/>
              <a:t>[4] </a:t>
            </a:r>
            <a:r>
              <a:rPr lang="en-GB" dirty="0" err="1"/>
              <a:t>Pedramhajipour</a:t>
            </a:r>
            <a:r>
              <a:rPr lang="en-GB" dirty="0"/>
              <a:t>, L. M., &amp; Keshavarzi, M. R. (2011). Measurements and comparative of M/M/1 and M/D/1 queuing models of resource management in satellite systems. </a:t>
            </a:r>
            <a:r>
              <a:rPr lang="en-GB" i="1" dirty="0"/>
              <a:t>Journal of Convergence Information Technology</a:t>
            </a:r>
            <a:r>
              <a:rPr lang="en-GB" dirty="0"/>
              <a:t>, </a:t>
            </a:r>
            <a:r>
              <a:rPr lang="en-GB" i="1" dirty="0"/>
              <a:t>6</a:t>
            </a:r>
            <a:r>
              <a:rPr lang="en-GB" dirty="0"/>
              <a:t>(5), 99-107.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GB" dirty="0"/>
              <a:t>[5] Steinbach, R., Grundy, C., Edwards, P., Wilkinson, P., &amp; Green, J. (2011). The impact of 20 mph traffic speed zones on inequalities in road casualties in London. </a:t>
            </a:r>
            <a:r>
              <a:rPr lang="en-GB" i="1" dirty="0"/>
              <a:t>J </a:t>
            </a:r>
            <a:r>
              <a:rPr lang="en-GB" i="1" dirty="0" err="1"/>
              <a:t>Epidemiol</a:t>
            </a:r>
            <a:r>
              <a:rPr lang="en-GB" i="1" dirty="0"/>
              <a:t> Community Health</a:t>
            </a:r>
            <a:r>
              <a:rPr lang="en-GB" dirty="0"/>
              <a:t>, </a:t>
            </a:r>
            <a:r>
              <a:rPr lang="en-GB" i="1" dirty="0"/>
              <a:t>65</a:t>
            </a:r>
            <a:r>
              <a:rPr lang="en-GB" dirty="0"/>
              <a:t>(10), 921-926.</a:t>
            </a:r>
          </a:p>
          <a:p>
            <a:pPr marL="0" indent="0" algn="just">
              <a:lnSpc>
                <a:spcPct val="170000"/>
              </a:lnSpc>
              <a:buNone/>
            </a:pPr>
            <a:endParaRPr lang="en-GB" dirty="0"/>
          </a:p>
          <a:p>
            <a:pPr marL="0" indent="0" algn="just">
              <a:lnSpc>
                <a:spcPct val="170000"/>
              </a:lnSpc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9441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801" y="1143486"/>
            <a:ext cx="4266089" cy="1437406"/>
          </a:xfrm>
        </p:spPr>
        <p:txBody>
          <a:bodyPr anchor="t">
            <a:normAutofit/>
          </a:bodyPr>
          <a:lstStyle/>
          <a:p>
            <a:r>
              <a:rPr lang="en-GB" sz="3200"/>
              <a:t>Phase 1 - Foundation &amp; Network Setup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C77032-C865-6057-7D7A-E2743CFA2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4914" y="871146"/>
            <a:ext cx="736747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7643" y="838199"/>
            <a:ext cx="6126268" cy="242958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GB" sz="1600" dirty="0"/>
              <a:t>Real-World Data Integration [1]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sz="1600" dirty="0"/>
              <a:t>• Implemented </a:t>
            </a:r>
            <a:r>
              <a:rPr lang="en-GB" sz="1600" dirty="0" err="1"/>
              <a:t>OSMnx</a:t>
            </a:r>
            <a:r>
              <a:rPr lang="en-GB" sz="1600" dirty="0"/>
              <a:t> for London street network extraction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sz="1600" dirty="0"/>
              <a:t>• Successfully loaded City of London network: 2,847 nodes, 7,234 edges</a:t>
            </a:r>
          </a:p>
          <a:p>
            <a:pPr>
              <a:lnSpc>
                <a:spcPct val="90000"/>
              </a:lnSpc>
            </a:pPr>
            <a:r>
              <a:rPr lang="en-GB" sz="1600" dirty="0"/>
              <a:t>Data Structure Design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sz="1600" dirty="0"/>
              <a:t>• Created Vehicle class with comprehensive routing capabilities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sz="1600" dirty="0"/>
              <a:t>• Implemented multigraph support for multiple roads between nodes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sz="1600" dirty="0"/>
              <a:t>• Designed extensible architecture for algorithm comparison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B26981-494A-B5AA-A420-1D4A564CE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48" y="3590182"/>
            <a:ext cx="10589041" cy="21707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Phase 2 - Algorithm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54872"/>
            <a:ext cx="11041380" cy="391828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/>
              <a:t>Three Distinct Routing Algorithms Implemented</a:t>
            </a:r>
            <a:br>
              <a:rPr lang="en-GB"/>
            </a:br>
            <a:endParaRPr lang="en-GB"/>
          </a:p>
          <a:p>
            <a:pPr marL="0" indent="0">
              <a:buNone/>
            </a:pPr>
            <a:r>
              <a:rPr lang="en-GB"/>
              <a:t>1. Enhanced A* Algorithm</a:t>
            </a:r>
          </a:p>
          <a:p>
            <a:pPr marL="457200" lvl="1" indent="0">
              <a:buNone/>
            </a:pPr>
            <a:r>
              <a:rPr lang="en-GB"/>
              <a:t>• Purpose: Congestion-aware optimal pathfinding</a:t>
            </a:r>
          </a:p>
          <a:p>
            <a:pPr marL="457200" lvl="1" indent="0">
              <a:buNone/>
            </a:pPr>
            <a:r>
              <a:rPr lang="en-GB"/>
              <a:t>• Innovation: Multi-criteria optimization (Congestion &gt; Travel Time &gt; Distance)</a:t>
            </a:r>
          </a:p>
          <a:p>
            <a:pPr marL="57150" indent="0">
              <a:buNone/>
            </a:pPr>
            <a:r>
              <a:rPr lang="en-GB"/>
              <a:t>2. Congestion Aware Shortest Path Algorithm</a:t>
            </a:r>
          </a:p>
          <a:p>
            <a:pPr marL="457200" lvl="1" indent="0">
              <a:buNone/>
            </a:pPr>
            <a:r>
              <a:rPr lang="en-GB"/>
              <a:t>• Purpose: Congestion-sensitive shortest path</a:t>
            </a:r>
          </a:p>
          <a:p>
            <a:pPr marL="457200" lvl="1" indent="0">
              <a:buNone/>
            </a:pPr>
            <a:r>
              <a:rPr lang="en-GB"/>
              <a:t>• Guarantee: Optimal solution within congestion model constraints</a:t>
            </a:r>
          </a:p>
          <a:p>
            <a:pPr marL="57150" indent="0">
              <a:buNone/>
            </a:pPr>
            <a:r>
              <a:rPr lang="en-GB"/>
              <a:t>3. Shortest Path Algorithm</a:t>
            </a:r>
          </a:p>
          <a:p>
            <a:pPr marL="457200" lvl="1" indent="0">
              <a:buNone/>
            </a:pPr>
            <a:r>
              <a:rPr lang="en-GB"/>
              <a:t>• Purpose: Baseline comparison (distance-only)</a:t>
            </a:r>
          </a:p>
          <a:p>
            <a:pPr marL="457200" lvl="1" indent="0">
              <a:buNone/>
            </a:pPr>
            <a:r>
              <a:rPr lang="en-GB"/>
              <a:t>• Characteristic: Consistent results regardless of traffic conditions</a:t>
            </a:r>
            <a:endParaRPr lang="en-GB" dirty="0"/>
          </a:p>
        </p:txBody>
      </p:sp>
      <p:pic>
        <p:nvPicPr>
          <p:cNvPr id="7" name="Picture 6" descr="A black rectangle with white text&#10;&#10;AI-generated content may be incorrect.">
            <a:extLst>
              <a:ext uri="{FF2B5EF4-FFF2-40B4-BE49-F238E27FC236}">
                <a16:creationId xmlns:a16="http://schemas.microsoft.com/office/drawing/2014/main" id="{CBDB076B-A85C-70D8-F4EA-64D08994F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12153316" cy="16372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DB863F6A-171D-EEA4-FF79-CFB0B8618B8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69" b="12239"/>
          <a:stretch>
            <a:fillRect/>
          </a:stretch>
        </p:blipFill>
        <p:spPr>
          <a:xfrm>
            <a:off x="20" y="10"/>
            <a:ext cx="12188805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981" y="365125"/>
            <a:ext cx="10512862" cy="1325563"/>
          </a:xfrm>
        </p:spPr>
        <p:txBody>
          <a:bodyPr>
            <a:normAutofit/>
          </a:bodyPr>
          <a:lstStyle/>
          <a:p>
            <a:r>
              <a:rPr dirty="0"/>
              <a:t>Phase 3 - Unified Travel Time System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E3FB87E-D323-0D4D-21C9-8834BE05CD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4010839"/>
              </p:ext>
            </p:extLst>
          </p:nvPr>
        </p:nvGraphicFramePr>
        <p:xfrm>
          <a:off x="837981" y="1825625"/>
          <a:ext cx="1051286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48D2B23-867C-6CD2-EA91-647B9ED3F7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6369"/>
              </p:ext>
            </p:extLst>
          </p:nvPr>
        </p:nvGraphicFramePr>
        <p:xfrm>
          <a:off x="321731" y="609600"/>
          <a:ext cx="5273142" cy="281940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757714">
                  <a:extLst>
                    <a:ext uri="{9D8B030D-6E8A-4147-A177-3AD203B41FA5}">
                      <a16:colId xmlns:a16="http://schemas.microsoft.com/office/drawing/2014/main" val="4063815479"/>
                    </a:ext>
                  </a:extLst>
                </a:gridCol>
                <a:gridCol w="1757714">
                  <a:extLst>
                    <a:ext uri="{9D8B030D-6E8A-4147-A177-3AD203B41FA5}">
                      <a16:colId xmlns:a16="http://schemas.microsoft.com/office/drawing/2014/main" val="2076111331"/>
                    </a:ext>
                  </a:extLst>
                </a:gridCol>
                <a:gridCol w="1757714">
                  <a:extLst>
                    <a:ext uri="{9D8B030D-6E8A-4147-A177-3AD203B41FA5}">
                      <a16:colId xmlns:a16="http://schemas.microsoft.com/office/drawing/2014/main" val="795938603"/>
                    </a:ext>
                  </a:extLst>
                </a:gridCol>
              </a:tblGrid>
              <a:tr h="291042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</a:rPr>
                        <a:t>Small Roads (≤100m) - Gets crowded fast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P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PK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717542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40828754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1" u="none" strike="noStrike" dirty="0">
                          <a:effectLst/>
                        </a:rPr>
                        <a:t>Vehicles on Road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1" u="none" strike="noStrike" dirty="0">
                          <a:effectLst/>
                        </a:rPr>
                        <a:t>Congestion Level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GB" sz="2000" b="1" u="none" strike="noStrike" dirty="0">
                          <a:effectLst/>
                        </a:rPr>
                        <a:t>Status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5569303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0-1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>
                          <a:effectLst/>
                        </a:rPr>
                        <a:t>1</a:t>
                      </a:r>
                      <a:endParaRPr lang="en-PK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🟢 </a:t>
                      </a:r>
                      <a:r>
                        <a:rPr lang="en-GB" sz="2000" u="none" strike="noStrike" dirty="0">
                          <a:effectLst/>
                        </a:rPr>
                        <a:t>Clear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4685621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2--3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1.8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🟡 </a:t>
                      </a:r>
                      <a:r>
                        <a:rPr lang="en-GB" sz="2000" u="none" strike="noStrike" dirty="0">
                          <a:effectLst/>
                        </a:rPr>
                        <a:t>Getting busy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77106847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>
                          <a:effectLst/>
                        </a:rPr>
                        <a:t>4--5</a:t>
                      </a:r>
                      <a:endParaRPr lang="en-PK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>
                          <a:effectLst/>
                        </a:rPr>
                        <a:t>2.5</a:t>
                      </a:r>
                      <a:endParaRPr lang="en-PK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🟠 </a:t>
                      </a:r>
                      <a:r>
                        <a:rPr lang="en-GB" sz="2000" u="none" strike="noStrike" dirty="0">
                          <a:effectLst/>
                        </a:rPr>
                        <a:t>Congested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55427450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>
                          <a:effectLst/>
                        </a:rPr>
                        <a:t>6--7</a:t>
                      </a:r>
                      <a:endParaRPr lang="en-PK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4.0-9.0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🔴 </a:t>
                      </a:r>
                      <a:r>
                        <a:rPr lang="en-GB" sz="2000" u="none" strike="noStrike" dirty="0">
                          <a:effectLst/>
                        </a:rPr>
                        <a:t>Heavy jam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8397128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8+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10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⛔ </a:t>
                      </a:r>
                      <a:r>
                        <a:rPr lang="en-GB" sz="2000" u="none" strike="noStrike" dirty="0">
                          <a:effectLst/>
                        </a:rPr>
                        <a:t>Gridlock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0018020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946E0C2-80EE-662A-4986-BDC4CE98BC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0155680"/>
              </p:ext>
            </p:extLst>
          </p:nvPr>
        </p:nvGraphicFramePr>
        <p:xfrm>
          <a:off x="3457841" y="3733799"/>
          <a:ext cx="5273142" cy="281940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757714">
                  <a:extLst>
                    <a:ext uri="{9D8B030D-6E8A-4147-A177-3AD203B41FA5}">
                      <a16:colId xmlns:a16="http://schemas.microsoft.com/office/drawing/2014/main" val="4063815479"/>
                    </a:ext>
                  </a:extLst>
                </a:gridCol>
                <a:gridCol w="1757714">
                  <a:extLst>
                    <a:ext uri="{9D8B030D-6E8A-4147-A177-3AD203B41FA5}">
                      <a16:colId xmlns:a16="http://schemas.microsoft.com/office/drawing/2014/main" val="2076111331"/>
                    </a:ext>
                  </a:extLst>
                </a:gridCol>
                <a:gridCol w="1757714">
                  <a:extLst>
                    <a:ext uri="{9D8B030D-6E8A-4147-A177-3AD203B41FA5}">
                      <a16:colId xmlns:a16="http://schemas.microsoft.com/office/drawing/2014/main" val="795938603"/>
                    </a:ext>
                  </a:extLst>
                </a:gridCol>
              </a:tblGrid>
              <a:tr h="291042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</a:rPr>
                        <a:t>Medium Roads (100-300m) – Moderate Tolerance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P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P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717542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40828754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1" u="none" strike="noStrike" dirty="0">
                          <a:effectLst/>
                        </a:rPr>
                        <a:t>Vehicles on Road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1" u="none" strike="noStrike" dirty="0">
                          <a:effectLst/>
                        </a:rPr>
                        <a:t>Congestion Level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GB" sz="2000" b="1" u="none" strike="noStrike" dirty="0">
                          <a:effectLst/>
                        </a:rPr>
                        <a:t>Status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5569303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0-2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1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🟢 </a:t>
                      </a:r>
                      <a:r>
                        <a:rPr lang="en-GB" sz="2000" u="none" strike="noStrike" dirty="0">
                          <a:effectLst/>
                        </a:rPr>
                        <a:t>Clear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4685621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3-5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1.8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🟡 </a:t>
                      </a:r>
                      <a:r>
                        <a:rPr lang="en-GB" sz="2000" u="none" strike="noStrike" dirty="0">
                          <a:effectLst/>
                        </a:rPr>
                        <a:t>Getting busy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77106847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6-8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2.5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🟠 </a:t>
                      </a:r>
                      <a:r>
                        <a:rPr lang="en-GB" sz="2000" u="none" strike="noStrike" dirty="0">
                          <a:effectLst/>
                        </a:rPr>
                        <a:t>Congested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55427450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9-11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4.0-9.0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🔴 </a:t>
                      </a:r>
                      <a:r>
                        <a:rPr lang="en-GB" sz="2000" u="none" strike="noStrike" dirty="0">
                          <a:effectLst/>
                        </a:rPr>
                        <a:t>Heavy jam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8397128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12+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10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⛔ </a:t>
                      </a:r>
                      <a:r>
                        <a:rPr lang="en-GB" sz="2000" u="none" strike="noStrike" dirty="0">
                          <a:effectLst/>
                        </a:rPr>
                        <a:t>Gridlock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0018020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0570FBD-C226-E1AB-F87D-FE250F31CE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65722"/>
              </p:ext>
            </p:extLst>
          </p:nvPr>
        </p:nvGraphicFramePr>
        <p:xfrm>
          <a:off x="6593952" y="609600"/>
          <a:ext cx="5273142" cy="281940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757714">
                  <a:extLst>
                    <a:ext uri="{9D8B030D-6E8A-4147-A177-3AD203B41FA5}">
                      <a16:colId xmlns:a16="http://schemas.microsoft.com/office/drawing/2014/main" val="4063815479"/>
                    </a:ext>
                  </a:extLst>
                </a:gridCol>
                <a:gridCol w="1757714">
                  <a:extLst>
                    <a:ext uri="{9D8B030D-6E8A-4147-A177-3AD203B41FA5}">
                      <a16:colId xmlns:a16="http://schemas.microsoft.com/office/drawing/2014/main" val="2076111331"/>
                    </a:ext>
                  </a:extLst>
                </a:gridCol>
                <a:gridCol w="1757714">
                  <a:extLst>
                    <a:ext uri="{9D8B030D-6E8A-4147-A177-3AD203B41FA5}">
                      <a16:colId xmlns:a16="http://schemas.microsoft.com/office/drawing/2014/main" val="795938603"/>
                    </a:ext>
                  </a:extLst>
                </a:gridCol>
              </a:tblGrid>
              <a:tr h="291042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GB" sz="2000" u="none" strike="noStrike" dirty="0">
                          <a:effectLst/>
                        </a:rPr>
                        <a:t>Major Roads (&gt;300m) – High Capacity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P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P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717542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40828754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1" u="none" strike="noStrike" dirty="0">
                          <a:effectLst/>
                        </a:rPr>
                        <a:t>Vehicles on Road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2000" b="1" u="none" strike="noStrike" dirty="0">
                          <a:effectLst/>
                        </a:rPr>
                        <a:t>Congestion Level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GB" sz="2000" b="1" u="none" strike="noStrike" dirty="0">
                          <a:effectLst/>
                        </a:rPr>
                        <a:t>Status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5569303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0-5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1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🟢 </a:t>
                      </a:r>
                      <a:r>
                        <a:rPr lang="en-GB" sz="2000" u="none" strike="noStrike" dirty="0">
                          <a:effectLst/>
                        </a:rPr>
                        <a:t>Clear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4685621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6-10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1.8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🟡 </a:t>
                      </a:r>
                      <a:r>
                        <a:rPr lang="en-GB" sz="2000" u="none" strike="noStrike" dirty="0">
                          <a:effectLst/>
                        </a:rPr>
                        <a:t>Getting busy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77106847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11-15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2.5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🟠 </a:t>
                      </a:r>
                      <a:r>
                        <a:rPr lang="en-GB" sz="2000" u="none" strike="noStrike" dirty="0">
                          <a:effectLst/>
                        </a:rPr>
                        <a:t>Congested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55427450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16-19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4.0-9.0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🔴 </a:t>
                      </a:r>
                      <a:r>
                        <a:rPr lang="en-GB" sz="2000" u="none" strike="noStrike" dirty="0">
                          <a:effectLst/>
                        </a:rPr>
                        <a:t>Heavy jam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8397128"/>
                  </a:ext>
                </a:extLst>
              </a:tr>
              <a:tr h="291042"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20+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K" sz="2000" u="none" strike="noStrike" dirty="0">
                          <a:effectLst/>
                        </a:rPr>
                        <a:t>10</a:t>
                      </a:r>
                      <a:endParaRPr lang="en-PK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PK" sz="2000" u="none" strike="noStrike" dirty="0">
                          <a:effectLst/>
                        </a:rPr>
                        <a:t>⛔ </a:t>
                      </a:r>
                      <a:r>
                        <a:rPr lang="en-GB" sz="2000" u="none" strike="noStrike" dirty="0">
                          <a:effectLst/>
                        </a:rPr>
                        <a:t>Gridlock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00180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0355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981" y="365125"/>
            <a:ext cx="10512862" cy="1325563"/>
          </a:xfrm>
        </p:spPr>
        <p:txBody>
          <a:bodyPr>
            <a:normAutofit fontScale="90000"/>
          </a:bodyPr>
          <a:lstStyle/>
          <a:p>
            <a:r>
              <a:rPr dirty="0"/>
              <a:t>Phase 4 - MM1 Queuing Theory Integration</a:t>
            </a:r>
            <a:r>
              <a:rPr lang="en-US" dirty="0"/>
              <a:t> [4]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1" y="1825625"/>
            <a:ext cx="10512862" cy="435133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dirty="0"/>
              <a:t>Mathematical Foundation - Key Formulas:</a:t>
            </a:r>
            <a:endParaRPr lang="en-PK" dirty="0"/>
          </a:p>
          <a:p>
            <a:pPr lvl="1">
              <a:lnSpc>
                <a:spcPct val="90000"/>
              </a:lnSpc>
              <a:defRPr b="1"/>
            </a:pPr>
            <a:r>
              <a:rPr dirty="0"/>
              <a:t>Utilization Factor: </a:t>
            </a:r>
            <a:r>
              <a:rPr dirty="0" err="1"/>
              <a:t>ρ</a:t>
            </a:r>
            <a:r>
              <a:rPr dirty="0"/>
              <a:t> = </a:t>
            </a:r>
            <a:r>
              <a:rPr dirty="0" err="1"/>
              <a:t>λ</a:t>
            </a:r>
            <a:r>
              <a:rPr dirty="0"/>
              <a:t>/</a:t>
            </a:r>
            <a:r>
              <a:rPr dirty="0" err="1"/>
              <a:t>μ</a:t>
            </a:r>
            <a:r>
              <a:rPr dirty="0"/>
              <a:t> (arrival rate / service rate)</a:t>
            </a:r>
            <a:endParaRPr lang="en-PK" dirty="0"/>
          </a:p>
          <a:p>
            <a:pPr lvl="1">
              <a:lnSpc>
                <a:spcPct val="90000"/>
              </a:lnSpc>
              <a:defRPr b="1"/>
            </a:pPr>
            <a:r>
              <a:rPr dirty="0"/>
              <a:t>Average Vehicles in System: L = </a:t>
            </a:r>
            <a:r>
              <a:rPr dirty="0" err="1"/>
              <a:t>ρ</a:t>
            </a:r>
            <a:r>
              <a:rPr dirty="0"/>
              <a:t>/(1-ρ)</a:t>
            </a:r>
            <a:endParaRPr lang="en-PK" dirty="0"/>
          </a:p>
          <a:p>
            <a:pPr lvl="1">
              <a:lnSpc>
                <a:spcPct val="90000"/>
              </a:lnSpc>
              <a:defRPr b="1"/>
            </a:pPr>
            <a:r>
              <a:rPr dirty="0"/>
              <a:t>Average Time in System: W = 1/(</a:t>
            </a:r>
            <a:r>
              <a:rPr dirty="0" err="1"/>
              <a:t>μ</a:t>
            </a:r>
            <a:r>
              <a:rPr dirty="0"/>
              <a:t>(1-ρ))</a:t>
            </a:r>
            <a:endParaRPr lang="en-PK" dirty="0"/>
          </a:p>
          <a:p>
            <a:pPr lvl="1">
              <a:lnSpc>
                <a:spcPct val="90000"/>
              </a:lnSpc>
              <a:defRPr b="1"/>
            </a:pPr>
            <a:r>
              <a:rPr dirty="0"/>
              <a:t>Average Queue Length: </a:t>
            </a:r>
            <a:r>
              <a:rPr dirty="0" err="1"/>
              <a:t>Lq</a:t>
            </a:r>
            <a:r>
              <a:rPr dirty="0"/>
              <a:t> = ρ²/(1-ρ)</a:t>
            </a:r>
            <a:endParaRPr lang="en-PK" dirty="0"/>
          </a:p>
          <a:p>
            <a:pPr>
              <a:lnSpc>
                <a:spcPct val="90000"/>
              </a:lnSpc>
            </a:pPr>
            <a:r>
              <a:rPr dirty="0"/>
              <a:t> Service Rate Degradation Model:</a:t>
            </a:r>
            <a:endParaRPr lang="en-PK" dirty="0"/>
          </a:p>
          <a:p>
            <a:pPr lvl="1">
              <a:lnSpc>
                <a:spcPct val="90000"/>
              </a:lnSpc>
            </a:pPr>
            <a:r>
              <a:rPr dirty="0" err="1"/>
              <a:t>degradation_factor</a:t>
            </a:r>
            <a:r>
              <a:rPr dirty="0"/>
              <a:t> = 0.1 + (0.4 × </a:t>
            </a:r>
            <a:r>
              <a:rPr dirty="0" err="1"/>
              <a:t>congestion_impact</a:t>
            </a:r>
            <a:r>
              <a:rPr dirty="0"/>
              <a:t>)</a:t>
            </a:r>
            <a:endParaRPr lang="en-PK" dirty="0"/>
          </a:p>
          <a:p>
            <a:pPr lvl="1">
              <a:lnSpc>
                <a:spcPct val="90000"/>
              </a:lnSpc>
            </a:pPr>
            <a:r>
              <a:rPr dirty="0" err="1"/>
              <a:t>adjusted_service_rate</a:t>
            </a:r>
            <a:r>
              <a:rPr dirty="0"/>
              <a:t> = </a:t>
            </a:r>
            <a:r>
              <a:rPr dirty="0" err="1"/>
              <a:t>base_rate</a:t>
            </a:r>
            <a:r>
              <a:rPr dirty="0"/>
              <a:t> × (1.0 - </a:t>
            </a:r>
            <a:r>
              <a:rPr dirty="0" err="1"/>
              <a:t>degradation_factor</a:t>
            </a:r>
            <a:r>
              <a:rPr dirty="0"/>
              <a:t> + 0.1)</a:t>
            </a:r>
            <a:endParaRPr lang="en-PK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1292840" cy="1143000"/>
          </a:xfrm>
        </p:spPr>
        <p:txBody>
          <a:bodyPr/>
          <a:lstStyle/>
          <a:p>
            <a:r>
              <a:rPr dirty="0"/>
              <a:t>Phase 5 - Traffic Scenario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11292840" cy="4525963"/>
          </a:xfrm>
        </p:spPr>
        <p:txBody>
          <a:bodyPr>
            <a:normAutofit fontScale="92500" lnSpcReduction="10000"/>
          </a:bodyPr>
          <a:lstStyle/>
          <a:p>
            <a:r>
              <a:rPr dirty="0"/>
              <a:t>Five Traffic Scenarios Implemented:</a:t>
            </a:r>
            <a:endParaRPr lang="en-US" dirty="0"/>
          </a:p>
          <a:p>
            <a:pPr lvl="1"/>
            <a:r>
              <a:rPr dirty="0"/>
              <a:t>Normal: 1.0-</a:t>
            </a:r>
            <a:r>
              <a:rPr lang="en-US" dirty="0"/>
              <a:t>8</a:t>
            </a:r>
            <a:r>
              <a:rPr dirty="0"/>
              <a:t>.0 range, Baseline traffic flow</a:t>
            </a:r>
          </a:p>
          <a:p>
            <a:pPr marL="857250" lvl="2" indent="0">
              <a:buNone/>
            </a:pPr>
            <a:r>
              <a:rPr dirty="0"/>
              <a:t>• Morning Rush: </a:t>
            </a:r>
            <a:r>
              <a:rPr lang="en-US" dirty="0"/>
              <a:t>3.0</a:t>
            </a:r>
            <a:r>
              <a:rPr dirty="0"/>
              <a:t>-</a:t>
            </a:r>
            <a:r>
              <a:rPr lang="en-US" dirty="0"/>
              <a:t>8</a:t>
            </a:r>
            <a:r>
              <a:rPr dirty="0"/>
              <a:t>.0 range, Commuter patterns</a:t>
            </a:r>
          </a:p>
          <a:p>
            <a:pPr marL="857250" lvl="2" indent="0">
              <a:buNone/>
            </a:pPr>
            <a:r>
              <a:rPr dirty="0"/>
              <a:t>• Evening Rush: </a:t>
            </a:r>
            <a:r>
              <a:rPr lang="en-US" dirty="0"/>
              <a:t>4</a:t>
            </a:r>
            <a:r>
              <a:rPr dirty="0"/>
              <a:t>.0-</a:t>
            </a:r>
            <a:r>
              <a:rPr lang="en-US" dirty="0"/>
              <a:t>8</a:t>
            </a:r>
            <a:r>
              <a:rPr dirty="0"/>
              <a:t>.0 range, Peak congestion</a:t>
            </a:r>
          </a:p>
          <a:p>
            <a:pPr marL="857250" lvl="2" indent="0">
              <a:buNone/>
            </a:pPr>
            <a:r>
              <a:rPr dirty="0"/>
              <a:t>• Weekend: </a:t>
            </a:r>
            <a:r>
              <a:rPr lang="en-US" dirty="0"/>
              <a:t>2</a:t>
            </a:r>
            <a:r>
              <a:rPr dirty="0"/>
              <a:t>.0-</a:t>
            </a:r>
            <a:r>
              <a:rPr lang="en-US" dirty="0"/>
              <a:t>6</a:t>
            </a:r>
            <a:r>
              <a:rPr dirty="0"/>
              <a:t>.0 range, Lighter, distributed</a:t>
            </a:r>
          </a:p>
          <a:p>
            <a:pPr marL="857250" lvl="2" indent="0">
              <a:buNone/>
            </a:pPr>
            <a:r>
              <a:rPr dirty="0"/>
              <a:t>• Special Events: </a:t>
            </a:r>
            <a:r>
              <a:rPr lang="en-US" dirty="0"/>
              <a:t>2</a:t>
            </a:r>
            <a:r>
              <a:rPr dirty="0"/>
              <a:t>.0-</a:t>
            </a:r>
            <a:r>
              <a:rPr lang="en-US" dirty="0"/>
              <a:t>10</a:t>
            </a:r>
            <a:r>
              <a:rPr dirty="0"/>
              <a:t>.0 range, Variable intensity</a:t>
            </a:r>
          </a:p>
          <a:p>
            <a:r>
              <a:rPr dirty="0"/>
              <a:t>Geographic Hotspot Algorithm:</a:t>
            </a:r>
          </a:p>
          <a:p>
            <a:pPr lvl="1"/>
            <a:r>
              <a:rPr dirty="0"/>
              <a:t>Random hotspot placement within network bounds</a:t>
            </a:r>
          </a:p>
          <a:p>
            <a:pPr lvl="1"/>
            <a:r>
              <a:rPr dirty="0"/>
              <a:t>Distance-based congestion falloff</a:t>
            </a:r>
          </a:p>
          <a:p>
            <a:pPr lvl="1"/>
            <a:r>
              <a:rPr dirty="0"/>
              <a:t>Scenario-specific intensity multipliers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Performance &amp; Statistics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D60E4842-F9DA-3D1C-1FA2-3CF4E4B70A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2451136"/>
              </p:ext>
            </p:extLst>
          </p:nvPr>
        </p:nvGraphicFramePr>
        <p:xfrm>
          <a:off x="457200" y="1600200"/>
          <a:ext cx="1100709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1417</Words>
  <Application>Microsoft Macintosh PowerPoint</Application>
  <PresentationFormat>Custom</PresentationFormat>
  <Paragraphs>212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Advanced Traffic Simulation System</vt:lpstr>
      <vt:lpstr>Project Overview &amp; Objectives</vt:lpstr>
      <vt:lpstr>Phase 1 - Foundation &amp; Network Setup</vt:lpstr>
      <vt:lpstr>Phase 2 - Algorithm Development</vt:lpstr>
      <vt:lpstr>Phase 3 - Unified Travel Time System</vt:lpstr>
      <vt:lpstr>PowerPoint Presentation</vt:lpstr>
      <vt:lpstr>Phase 4 - MM1 Queuing Theory Integration [4]</vt:lpstr>
      <vt:lpstr>Phase 5 - Traffic Scenario Development</vt:lpstr>
      <vt:lpstr>System Performance &amp; Statistics</vt:lpstr>
      <vt:lpstr>Sample Iteration</vt:lpstr>
      <vt:lpstr>PowerPoint Presentation</vt:lpstr>
      <vt:lpstr>Stress Testing Results</vt:lpstr>
      <vt:lpstr>PowerPoint Presentation</vt:lpstr>
      <vt:lpstr>PowerPoint Presentation</vt:lpstr>
      <vt:lpstr>PowerPoint Presentation</vt:lpstr>
      <vt:lpstr>PowerPoint Presentation</vt:lpstr>
      <vt:lpstr>Technical Achievements &amp; Innovations</vt:lpstr>
      <vt:lpstr>System Validation &amp; Quality Assurance</vt:lpstr>
      <vt:lpstr>Academic Contributions</vt:lpstr>
      <vt:lpstr>System Architecture Overview</vt:lpstr>
      <vt:lpstr>PowerPoint Presentation</vt:lpstr>
      <vt:lpstr>Final Summary &amp; Conclusion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Muhammad Saad Iqbal</cp:lastModifiedBy>
  <cp:revision>2</cp:revision>
  <dcterms:created xsi:type="dcterms:W3CDTF">2013-01-27T09:14:16Z</dcterms:created>
  <dcterms:modified xsi:type="dcterms:W3CDTF">2025-08-12T22:12:35Z</dcterms:modified>
  <cp:category/>
</cp:coreProperties>
</file>

<file path=docProps/thumbnail.jpeg>
</file>